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648" r:id="rId2"/>
  </p:sldMasterIdLst>
  <p:notesMasterIdLst>
    <p:notesMasterId r:id="rId52"/>
  </p:notesMasterIdLst>
  <p:sldIdLst>
    <p:sldId id="288" r:id="rId3"/>
    <p:sldId id="257" r:id="rId4"/>
    <p:sldId id="259" r:id="rId5"/>
    <p:sldId id="258" r:id="rId6"/>
    <p:sldId id="263" r:id="rId7"/>
    <p:sldId id="289" r:id="rId8"/>
    <p:sldId id="264" r:id="rId9"/>
    <p:sldId id="265" r:id="rId10"/>
    <p:sldId id="266" r:id="rId11"/>
    <p:sldId id="267" r:id="rId12"/>
    <p:sldId id="269" r:id="rId13"/>
    <p:sldId id="270" r:id="rId14"/>
    <p:sldId id="322" r:id="rId15"/>
    <p:sldId id="271" r:id="rId16"/>
    <p:sldId id="321" r:id="rId17"/>
    <p:sldId id="291" r:id="rId18"/>
    <p:sldId id="320" r:id="rId19"/>
    <p:sldId id="292" r:id="rId20"/>
    <p:sldId id="319" r:id="rId21"/>
    <p:sldId id="293" r:id="rId22"/>
    <p:sldId id="318" r:id="rId23"/>
    <p:sldId id="294" r:id="rId24"/>
    <p:sldId id="317" r:id="rId25"/>
    <p:sldId id="295" r:id="rId26"/>
    <p:sldId id="316" r:id="rId27"/>
    <p:sldId id="296" r:id="rId28"/>
    <p:sldId id="315" r:id="rId29"/>
    <p:sldId id="297" r:id="rId30"/>
    <p:sldId id="314" r:id="rId31"/>
    <p:sldId id="298" r:id="rId32"/>
    <p:sldId id="313" r:id="rId33"/>
    <p:sldId id="299" r:id="rId34"/>
    <p:sldId id="312" r:id="rId35"/>
    <p:sldId id="300" r:id="rId36"/>
    <p:sldId id="311" r:id="rId37"/>
    <p:sldId id="301" r:id="rId38"/>
    <p:sldId id="310" r:id="rId39"/>
    <p:sldId id="302" r:id="rId40"/>
    <p:sldId id="309" r:id="rId41"/>
    <p:sldId id="303" r:id="rId42"/>
    <p:sldId id="304" r:id="rId43"/>
    <p:sldId id="278" r:id="rId44"/>
    <p:sldId id="280" r:id="rId45"/>
    <p:sldId id="279" r:id="rId46"/>
    <p:sldId id="305" r:id="rId47"/>
    <p:sldId id="306" r:id="rId48"/>
    <p:sldId id="307" r:id="rId49"/>
    <p:sldId id="308" r:id="rId50"/>
    <p:sldId id="28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DECC"/>
    <a:srgbClr val="230066"/>
    <a:srgbClr val="660066"/>
    <a:srgbClr val="F0F0F0"/>
    <a:srgbClr val="660029"/>
    <a:srgbClr val="1750EB"/>
    <a:srgbClr val="067D17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Селекция на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Трансформиране на полета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Сегрегация на данни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Извадка от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повтарящи се символи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Обединяване</a:t>
          </a:r>
          <a:endParaRPr lang="en-GB" dirty="0"/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Преминаване към малки букви</a:t>
          </a:r>
          <a:endParaRPr lang="en-GB" dirty="0"/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„шумови думи“</a:t>
          </a:r>
          <a:endParaRPr lang="en-GB" dirty="0"/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</a:t>
          </a:r>
          <a:r>
            <a:rPr lang="en-GB" dirty="0"/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пунктуация</a:t>
          </a:r>
          <a:endParaRPr lang="en-GB" dirty="0"/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Обединяване</a:t>
          </a:r>
          <a:endParaRPr lang="en-GB" dirty="0"/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Преминаване към малки букви</a:t>
          </a:r>
          <a:endParaRPr lang="en-GB" dirty="0"/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„шумови думи“</a:t>
          </a:r>
          <a:endParaRPr lang="en-GB" dirty="0"/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</a:t>
          </a:r>
          <a:r>
            <a:rPr lang="en-GB" dirty="0"/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пунктуация</a:t>
          </a:r>
          <a:endParaRPr lang="en-GB" dirty="0"/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Обединяване</a:t>
          </a:r>
          <a:endParaRPr lang="en-GB" dirty="0"/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Преминаване към малки букви</a:t>
          </a:r>
          <a:endParaRPr lang="en-GB" dirty="0"/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„шумови думи“</a:t>
          </a:r>
          <a:endParaRPr lang="en-GB" dirty="0"/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</a:t>
          </a:r>
          <a:r>
            <a:rPr lang="en-GB" dirty="0"/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пунктуация</a:t>
          </a:r>
          <a:endParaRPr lang="en-GB" dirty="0"/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числа</a:t>
          </a:r>
          <a:endParaRPr lang="en-GB" dirty="0"/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Обединяване</a:t>
          </a:r>
          <a:endParaRPr lang="en-GB" dirty="0"/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Преминаване към малки букви</a:t>
          </a:r>
          <a:endParaRPr lang="en-GB" dirty="0"/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„шумови думи“</a:t>
          </a:r>
          <a:endParaRPr lang="en-GB" dirty="0"/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</a:t>
          </a:r>
          <a:r>
            <a:rPr lang="en-GB" dirty="0"/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пунктуация</a:t>
          </a:r>
          <a:endParaRPr lang="en-GB" dirty="0"/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числа</a:t>
          </a:r>
          <a:endParaRPr lang="en-GB" dirty="0"/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Разделяне на текста на графични думи</a:t>
          </a:r>
          <a:endParaRPr lang="en-GB" dirty="0"/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Обединяване</a:t>
          </a:r>
          <a:endParaRPr lang="en-GB" dirty="0"/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Преминаване към малки букви</a:t>
          </a:r>
          <a:endParaRPr lang="en-GB" dirty="0"/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„шумови думи“</a:t>
          </a:r>
          <a:endParaRPr lang="en-GB" dirty="0"/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</a:t>
          </a:r>
          <a:r>
            <a:rPr lang="en-GB" dirty="0"/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пунктуация</a:t>
          </a:r>
          <a:endParaRPr lang="en-GB" dirty="0"/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числа</a:t>
          </a:r>
          <a:endParaRPr lang="en-GB" dirty="0"/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Разделяне на текста на графични думи</a:t>
          </a:r>
          <a:endParaRPr lang="en-GB" dirty="0"/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 err="1"/>
            <a:t>Стеминг</a:t>
          </a:r>
          <a:endParaRPr lang="en-GB" dirty="0"/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577F018F-EB2F-4C37-8905-EB6FB8B2E1B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Лематизация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2EE41E4-7400-429E-81A3-4D7EAB8FE2F0}" type="parTrans" cxnId="{C7D57F21-85E1-4CEF-8EE5-6081BD2B6D47}">
      <dgm:prSet/>
      <dgm:spPr/>
      <dgm:t>
        <a:bodyPr/>
        <a:lstStyle/>
        <a:p>
          <a:endParaRPr lang="en-GB"/>
        </a:p>
      </dgm:t>
    </dgm:pt>
    <dgm:pt modelId="{D0F60350-1EB9-4CCB-A117-50C9EE177B12}" type="sibTrans" cxnId="{C7D57F21-85E1-4CEF-8EE5-6081BD2B6D47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4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3"/>
      <dgm:spPr/>
    </dgm:pt>
    <dgm:pt modelId="{041EF167-42E4-490E-BD35-1D4ED7468DD4}" type="pres">
      <dgm:prSet presAssocID="{D30B9984-65C7-4980-8B29-DF1EE80E999E}" presName="connectorText" presStyleLbl="sibTrans2D1" presStyleIdx="0" presStyleCnt="13"/>
      <dgm:spPr/>
    </dgm:pt>
    <dgm:pt modelId="{2D0F26E4-7512-4E83-A056-A2C2C1B1C6AB}" type="pres">
      <dgm:prSet presAssocID="{C1D44384-1EF5-4343-B261-15B44EEB94AD}" presName="node" presStyleLbl="node1" presStyleIdx="1" presStyleCnt="14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3"/>
      <dgm:spPr/>
    </dgm:pt>
    <dgm:pt modelId="{7FF24E25-B054-4657-8832-0BAF91ACD246}" type="pres">
      <dgm:prSet presAssocID="{AB5336AE-B679-4EB3-BC77-E86C0DBDCDBF}" presName="connectorText" presStyleLbl="sibTrans2D1" presStyleIdx="1" presStyleCnt="13"/>
      <dgm:spPr/>
    </dgm:pt>
    <dgm:pt modelId="{47296123-2270-4FEE-953D-3D2CB5A82AB8}" type="pres">
      <dgm:prSet presAssocID="{C5EDD9C2-FD97-41FA-AF35-9D8075A75427}" presName="node" presStyleLbl="node1" presStyleIdx="2" presStyleCnt="14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3"/>
      <dgm:spPr/>
    </dgm:pt>
    <dgm:pt modelId="{55FF66A8-1BED-4536-9573-0C81AEA7DFA1}" type="pres">
      <dgm:prSet presAssocID="{F2F1F406-1A35-4670-84A7-01BF9DC87815}" presName="connectorText" presStyleLbl="sibTrans2D1" presStyleIdx="2" presStyleCnt="13"/>
      <dgm:spPr/>
    </dgm:pt>
    <dgm:pt modelId="{AAA0B1E5-8B01-4D03-A1BC-1B5881604B23}" type="pres">
      <dgm:prSet presAssocID="{10955DD8-058A-43DF-BDDD-453F030C5DFA}" presName="node" presStyleLbl="node1" presStyleIdx="3" presStyleCnt="14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3"/>
      <dgm:spPr/>
    </dgm:pt>
    <dgm:pt modelId="{D573D3F1-6DA2-417C-9C2E-16E48470868E}" type="pres">
      <dgm:prSet presAssocID="{30338ECA-47AF-45B7-B83D-DAEE385D7FBA}" presName="connectorText" presStyleLbl="sibTrans2D1" presStyleIdx="3" presStyleCnt="13"/>
      <dgm:spPr/>
    </dgm:pt>
    <dgm:pt modelId="{46EA6610-541F-4687-B360-DF1EE159A3A8}" type="pres">
      <dgm:prSet presAssocID="{805F18F0-BE27-4BB5-A6B5-B9E2AF953DEF}" presName="node" presStyleLbl="node1" presStyleIdx="4" presStyleCnt="14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3"/>
      <dgm:spPr/>
    </dgm:pt>
    <dgm:pt modelId="{C737C915-10F6-467E-9DD6-EDA9E1DFB2D9}" type="pres">
      <dgm:prSet presAssocID="{BE150C39-320D-4070-95F7-A4A84A7B7309}" presName="connectorText" presStyleLbl="sibTrans2D1" presStyleIdx="4" presStyleCnt="13"/>
      <dgm:spPr/>
    </dgm:pt>
    <dgm:pt modelId="{F83E911D-29B1-4499-BFFD-E59DA61D1DF4}" type="pres">
      <dgm:prSet presAssocID="{FB7E268F-8F22-47AB-AC88-86076FBE68B3}" presName="node" presStyleLbl="node1" presStyleIdx="5" presStyleCnt="14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3"/>
      <dgm:spPr/>
    </dgm:pt>
    <dgm:pt modelId="{FBA57F6F-00D3-450B-B00D-A485EFFB32E0}" type="pres">
      <dgm:prSet presAssocID="{EB9853F4-49B6-4E7D-9434-FEEBA1AD517D}" presName="connectorText" presStyleLbl="sibTrans2D1" presStyleIdx="5" presStyleCnt="13"/>
      <dgm:spPr/>
    </dgm:pt>
    <dgm:pt modelId="{E98C226A-E4C7-4D8E-B35B-9906E09870C1}" type="pres">
      <dgm:prSet presAssocID="{88A618AB-558C-43D0-BB0F-BF3A1B94B98F}" presName="node" presStyleLbl="node1" presStyleIdx="6" presStyleCnt="14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3"/>
      <dgm:spPr/>
    </dgm:pt>
    <dgm:pt modelId="{5C81E631-1DBE-447E-9669-7568E119CAE0}" type="pres">
      <dgm:prSet presAssocID="{5528EE17-2EAC-4012-B0BE-B2BA2FDCE40D}" presName="connectorText" presStyleLbl="sibTrans2D1" presStyleIdx="6" presStyleCnt="13"/>
      <dgm:spPr/>
    </dgm:pt>
    <dgm:pt modelId="{4B9F4BC6-BE95-4E87-862F-9ED30C44DD27}" type="pres">
      <dgm:prSet presAssocID="{3850C8E5-69C9-4370-AFC7-6445E288985F}" presName="node" presStyleLbl="node1" presStyleIdx="7" presStyleCnt="14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3"/>
      <dgm:spPr/>
    </dgm:pt>
    <dgm:pt modelId="{4F4F2578-3A51-4400-9DC8-F3404D286BA1}" type="pres">
      <dgm:prSet presAssocID="{69F75644-0267-471B-BC73-5E007ED7972E}" presName="connectorText" presStyleLbl="sibTrans2D1" presStyleIdx="7" presStyleCnt="13"/>
      <dgm:spPr/>
    </dgm:pt>
    <dgm:pt modelId="{52315A94-5751-4956-B7EA-1AC28057640F}" type="pres">
      <dgm:prSet presAssocID="{453B34E3-5461-49BA-A10C-55FE6D20C61B}" presName="node" presStyleLbl="node1" presStyleIdx="8" presStyleCnt="14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3"/>
      <dgm:spPr/>
    </dgm:pt>
    <dgm:pt modelId="{F9C63847-3699-4086-ABA4-174CD8ED52C6}" type="pres">
      <dgm:prSet presAssocID="{A0B6716C-83D9-4EEF-BD7E-9364ACA1A92C}" presName="connectorText" presStyleLbl="sibTrans2D1" presStyleIdx="8" presStyleCnt="13"/>
      <dgm:spPr/>
    </dgm:pt>
    <dgm:pt modelId="{6E338D87-9174-4FD7-AA82-6EDB96085BE3}" type="pres">
      <dgm:prSet presAssocID="{88813852-C486-407B-87A6-01476AFCA56F}" presName="node" presStyleLbl="node1" presStyleIdx="9" presStyleCnt="14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3"/>
      <dgm:spPr/>
    </dgm:pt>
    <dgm:pt modelId="{0D4A3CE5-D42C-4DD6-B106-888CCC0EBA05}" type="pres">
      <dgm:prSet presAssocID="{EEE924C2-52AA-4F48-8124-CF33301C6CBA}" presName="connectorText" presStyleLbl="sibTrans2D1" presStyleIdx="9" presStyleCnt="13"/>
      <dgm:spPr/>
    </dgm:pt>
    <dgm:pt modelId="{601A45CB-F822-4E9A-B7B0-06B016677849}" type="pres">
      <dgm:prSet presAssocID="{05F07261-9B5E-4FEB-BE01-BD7A96728B71}" presName="node" presStyleLbl="node1" presStyleIdx="10" presStyleCnt="14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3"/>
      <dgm:spPr/>
    </dgm:pt>
    <dgm:pt modelId="{5617BA81-3751-4577-A4A4-AB969B35FCE4}" type="pres">
      <dgm:prSet presAssocID="{DD7110CD-4CC8-447E-B7E8-0EE694E9B057}" presName="connectorText" presStyleLbl="sibTrans2D1" presStyleIdx="10" presStyleCnt="13"/>
      <dgm:spPr/>
    </dgm:pt>
    <dgm:pt modelId="{073B85A4-6EAD-4AA1-B47D-1E39C3EEBA15}" type="pres">
      <dgm:prSet presAssocID="{BB11CDB7-05F5-449A-86D8-9D83E4AEA134}" presName="node" presStyleLbl="node1" presStyleIdx="11" presStyleCnt="14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3"/>
      <dgm:spPr/>
    </dgm:pt>
    <dgm:pt modelId="{5C0C0EBC-C869-426F-8ADA-BE9F81C76722}" type="pres">
      <dgm:prSet presAssocID="{174FADAF-2F0C-4196-8060-79090C65BE2E}" presName="connectorText" presStyleLbl="sibTrans2D1" presStyleIdx="11" presStyleCnt="13"/>
      <dgm:spPr/>
    </dgm:pt>
    <dgm:pt modelId="{20AD2ECA-689B-40DD-A93C-6C8D671704CF}" type="pres">
      <dgm:prSet presAssocID="{07620C4D-3ED9-4976-96AC-C1E12D1ADED1}" presName="node" presStyleLbl="node1" presStyleIdx="12" presStyleCnt="14">
        <dgm:presLayoutVars>
          <dgm:bulletEnabled val="1"/>
        </dgm:presLayoutVars>
      </dgm:prSet>
      <dgm:spPr/>
    </dgm:pt>
    <dgm:pt modelId="{EA1B00EB-8CD6-4A36-8FB3-9CA69B2A2132}" type="pres">
      <dgm:prSet presAssocID="{7C72946B-C3C0-4B3B-8230-F5D76BF9066F}" presName="sibTrans" presStyleLbl="sibTrans2D1" presStyleIdx="12" presStyleCnt="13"/>
      <dgm:spPr/>
    </dgm:pt>
    <dgm:pt modelId="{AFDCF830-E523-4466-9C52-BEA8E777DC09}" type="pres">
      <dgm:prSet presAssocID="{7C72946B-C3C0-4B3B-8230-F5D76BF9066F}" presName="connectorText" presStyleLbl="sibTrans2D1" presStyleIdx="12" presStyleCnt="13"/>
      <dgm:spPr/>
    </dgm:pt>
    <dgm:pt modelId="{150762EA-A2A8-4F20-A991-A8B049EA1AE0}" type="pres">
      <dgm:prSet presAssocID="{577F018F-EB2F-4C37-8905-EB6FB8B2E1B4}" presName="node" presStyleLbl="node1" presStyleIdx="13" presStyleCnt="14">
        <dgm:presLayoutVars>
          <dgm:bulletEnabled val="1"/>
        </dgm:presLayoutVars>
      </dgm:prSet>
      <dgm:spPr/>
    </dgm:pt>
  </dgm:ptLst>
  <dgm:cxnLst>
    <dgm:cxn modelId="{9410A212-8E40-44C1-9332-F2FE1A44A042}" type="presOf" srcId="{7C72946B-C3C0-4B3B-8230-F5D76BF9066F}" destId="{EA1B00EB-8CD6-4A36-8FB3-9CA69B2A2132}" srcOrd="0" destOrd="0" presId="urn:microsoft.com/office/officeart/2005/8/layout/process5"/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C7D57F21-85E1-4CEF-8EE5-6081BD2B6D47}" srcId="{1DCBBC7F-504A-452C-A210-D6AC40E30306}" destId="{577F018F-EB2F-4C37-8905-EB6FB8B2E1B4}" srcOrd="13" destOrd="0" parTransId="{32EE41E4-7400-429E-81A3-4D7EAB8FE2F0}" sibTransId="{D0F60350-1EB9-4CCB-A117-50C9EE177B12}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F7517029-4848-45BF-A8D7-025ABD3FD1FB}" type="presOf" srcId="{577F018F-EB2F-4C37-8905-EB6FB8B2E1B4}" destId="{150762EA-A2A8-4F20-A991-A8B049EA1AE0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59301248-F9D5-4410-98F5-9077A4D2B548}" type="presOf" srcId="{7C72946B-C3C0-4B3B-8230-F5D76BF9066F}" destId="{AFDCF830-E523-4466-9C52-BEA8E777DC09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  <dgm:cxn modelId="{106B84FB-017F-4CE8-887B-C0CA6082ED5F}" type="presParOf" srcId="{200FA958-EDEB-45B7-9A5F-DC3929FFE647}" destId="{EA1B00EB-8CD6-4A36-8FB3-9CA69B2A2132}" srcOrd="25" destOrd="0" presId="urn:microsoft.com/office/officeart/2005/8/layout/process5"/>
    <dgm:cxn modelId="{44DD3E64-7EB6-4B3A-8DD1-DA5E9F4E587C}" type="presParOf" srcId="{EA1B00EB-8CD6-4A36-8FB3-9CA69B2A2132}" destId="{AFDCF830-E523-4466-9C52-BEA8E777DC09}" srcOrd="0" destOrd="0" presId="urn:microsoft.com/office/officeart/2005/8/layout/process5"/>
    <dgm:cxn modelId="{74C636DA-C4AA-4846-A73A-4AC6960084D9}" type="presParOf" srcId="{200FA958-EDEB-45B7-9A5F-DC3929FFE647}" destId="{150762EA-A2A8-4F20-A991-A8B049EA1AE0}" srcOrd="2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Трансформиране на полета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Сегрегация на данни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Извадка от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Сегрегация на данни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Извадка от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 на данни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Извадка от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 от данните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 на данни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 от данните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Обединяване на данните</a:t>
          </a:r>
          <a:endParaRPr lang="en-GB" dirty="0"/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Обединяване</a:t>
          </a:r>
          <a:endParaRPr lang="en-GB" dirty="0"/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Преминаване към малки букви</a:t>
          </a:r>
          <a:endParaRPr lang="en-GB" dirty="0"/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Обединяване</a:t>
          </a:r>
          <a:endParaRPr lang="en-GB" dirty="0"/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Преминаване към малки букви</a:t>
          </a:r>
          <a:endParaRPr lang="en-GB" dirty="0"/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„шумови думи“</a:t>
          </a:r>
          <a:endParaRPr lang="en-GB" dirty="0"/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DCBBC7F-504A-452C-A210-D6AC40E3030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8EDF1C-BA45-433D-A291-DEE1CF6FCE82}">
      <dgm:prSet phldrT="[Text]"/>
      <dgm:spPr>
        <a:solidFill>
          <a:srgbClr val="230066"/>
        </a:solidFill>
      </dgm:spPr>
      <dgm:t>
        <a:bodyPr/>
        <a:lstStyle/>
        <a:p>
          <a:r>
            <a:rPr lang="bg-BG" b="0" dirty="0">
              <a:effectLst/>
            </a:rPr>
            <a:t>Селекция</a:t>
          </a:r>
          <a:endParaRPr lang="en-GB" b="0" dirty="0">
            <a:effectLst/>
          </a:endParaRPr>
        </a:p>
      </dgm:t>
    </dgm:pt>
    <dgm:pt modelId="{CFE90207-A7A1-4A76-BD99-E65416D7EF54}" type="parTrans" cxnId="{A295B877-3EDD-424F-8A0D-436C97ABDEB8}">
      <dgm:prSet/>
      <dgm:spPr/>
      <dgm:t>
        <a:bodyPr/>
        <a:lstStyle/>
        <a:p>
          <a:endParaRPr lang="en-GB"/>
        </a:p>
      </dgm:t>
    </dgm:pt>
    <dgm:pt modelId="{D30B9984-65C7-4980-8B29-DF1EE80E999E}" type="sibTrans" cxnId="{A295B877-3EDD-424F-8A0D-436C97ABDEB8}">
      <dgm:prSet/>
      <dgm:spPr/>
      <dgm:t>
        <a:bodyPr/>
        <a:lstStyle/>
        <a:p>
          <a:endParaRPr lang="en-GB"/>
        </a:p>
      </dgm:t>
    </dgm:pt>
    <dgm:pt modelId="{88813852-C486-407B-87A6-01476AFCA56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повтарящи се символи</a:t>
          </a:r>
          <a:endParaRPr lang="en-GB" dirty="0"/>
        </a:p>
      </dgm:t>
    </dgm:pt>
    <dgm:pt modelId="{89D11119-0271-4B51-97EB-4DF8C8B7D3A7}" type="parTrans" cxnId="{0AA06080-3E98-4EDC-8FC6-4B67DB37AA1A}">
      <dgm:prSet/>
      <dgm:spPr/>
      <dgm:t>
        <a:bodyPr/>
        <a:lstStyle/>
        <a:p>
          <a:endParaRPr lang="en-GB"/>
        </a:p>
      </dgm:t>
    </dgm:pt>
    <dgm:pt modelId="{EEE924C2-52AA-4F48-8124-CF33301C6CBA}" type="sibTrans" cxnId="{0AA06080-3E98-4EDC-8FC6-4B67DB37AA1A}">
      <dgm:prSet/>
      <dgm:spPr/>
      <dgm:t>
        <a:bodyPr/>
        <a:lstStyle/>
        <a:p>
          <a:endParaRPr lang="en-GB"/>
        </a:p>
      </dgm:t>
    </dgm:pt>
    <dgm:pt modelId="{C1D44384-1EF5-4343-B261-15B44EEB94AD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Трансформиране на полета</a:t>
          </a:r>
          <a:endParaRPr lang="en-GB" dirty="0"/>
        </a:p>
      </dgm:t>
    </dgm:pt>
    <dgm:pt modelId="{CF308E6D-54FA-46C2-B4DA-FECBA2FC9536}" type="parTrans" cxnId="{90944017-BE0C-4B32-90DC-B6953398F579}">
      <dgm:prSet/>
      <dgm:spPr/>
      <dgm:t>
        <a:bodyPr/>
        <a:lstStyle/>
        <a:p>
          <a:endParaRPr lang="en-GB"/>
        </a:p>
      </dgm:t>
    </dgm:pt>
    <dgm:pt modelId="{AB5336AE-B679-4EB3-BC77-E86C0DBDCDBF}" type="sibTrans" cxnId="{90944017-BE0C-4B32-90DC-B6953398F579}">
      <dgm:prSet/>
      <dgm:spPr/>
      <dgm:t>
        <a:bodyPr/>
        <a:lstStyle/>
        <a:p>
          <a:endParaRPr lang="en-GB"/>
        </a:p>
      </dgm:t>
    </dgm:pt>
    <dgm:pt modelId="{C5EDD9C2-FD97-41FA-AF35-9D8075A75427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Сегрегация</a:t>
          </a:r>
          <a:endParaRPr lang="en-GB" dirty="0"/>
        </a:p>
      </dgm:t>
    </dgm:pt>
    <dgm:pt modelId="{A2E6E776-6CEB-4ED3-8301-93275E58B7E6}" type="parTrans" cxnId="{167AFF19-6A35-4203-B2AC-13821E9B218E}">
      <dgm:prSet/>
      <dgm:spPr/>
      <dgm:t>
        <a:bodyPr/>
        <a:lstStyle/>
        <a:p>
          <a:endParaRPr lang="en-GB"/>
        </a:p>
      </dgm:t>
    </dgm:pt>
    <dgm:pt modelId="{F2F1F406-1A35-4670-84A7-01BF9DC87815}" type="sibTrans" cxnId="{167AFF19-6A35-4203-B2AC-13821E9B218E}">
      <dgm:prSet/>
      <dgm:spPr/>
      <dgm:t>
        <a:bodyPr/>
        <a:lstStyle/>
        <a:p>
          <a:endParaRPr lang="en-GB"/>
        </a:p>
      </dgm:t>
    </dgm:pt>
    <dgm:pt modelId="{10955DD8-058A-43DF-BDDD-453F030C5DFA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Извадка</a:t>
          </a:r>
          <a:endParaRPr lang="en-GB" dirty="0"/>
        </a:p>
      </dgm:t>
    </dgm:pt>
    <dgm:pt modelId="{EE39B5AB-2BD0-41A7-9FF8-F83A5CBDAA4B}" type="parTrans" cxnId="{D0DBD5FE-C971-4A08-A9DE-464C61E1FD41}">
      <dgm:prSet/>
      <dgm:spPr/>
      <dgm:t>
        <a:bodyPr/>
        <a:lstStyle/>
        <a:p>
          <a:endParaRPr lang="en-GB"/>
        </a:p>
      </dgm:t>
    </dgm:pt>
    <dgm:pt modelId="{30338ECA-47AF-45B7-B83D-DAEE385D7FBA}" type="sibTrans" cxnId="{D0DBD5FE-C971-4A08-A9DE-464C61E1FD41}">
      <dgm:prSet/>
      <dgm:spPr/>
      <dgm:t>
        <a:bodyPr/>
        <a:lstStyle/>
        <a:p>
          <a:endParaRPr lang="en-GB"/>
        </a:p>
      </dgm:t>
    </dgm:pt>
    <dgm:pt modelId="{805F18F0-BE27-4BB5-A6B5-B9E2AF953DE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Обединяване</a:t>
          </a:r>
          <a:endParaRPr lang="en-GB" dirty="0"/>
        </a:p>
      </dgm:t>
    </dgm:pt>
    <dgm:pt modelId="{07C80073-CF6F-44BA-98A1-6FB77883865F}" type="parTrans" cxnId="{8AAA8644-EC14-4236-BB65-F64B46947407}">
      <dgm:prSet/>
      <dgm:spPr/>
      <dgm:t>
        <a:bodyPr/>
        <a:lstStyle/>
        <a:p>
          <a:endParaRPr lang="en-GB"/>
        </a:p>
      </dgm:t>
    </dgm:pt>
    <dgm:pt modelId="{BE150C39-320D-4070-95F7-A4A84A7B7309}" type="sibTrans" cxnId="{8AAA8644-EC14-4236-BB65-F64B46947407}">
      <dgm:prSet/>
      <dgm:spPr/>
      <dgm:t>
        <a:bodyPr/>
        <a:lstStyle/>
        <a:p>
          <a:endParaRPr lang="en-GB"/>
        </a:p>
      </dgm:t>
    </dgm:pt>
    <dgm:pt modelId="{FB7E268F-8F22-47AB-AC88-86076FBE68B3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Преминаване към малки букви</a:t>
          </a:r>
          <a:endParaRPr lang="en-GB" dirty="0"/>
        </a:p>
      </dgm:t>
    </dgm:pt>
    <dgm:pt modelId="{CC186951-D9B4-4E96-A7CC-711C025505B7}" type="parTrans" cxnId="{474F91B5-83A0-4EFE-85CF-99A1ABD2D9C8}">
      <dgm:prSet/>
      <dgm:spPr/>
      <dgm:t>
        <a:bodyPr/>
        <a:lstStyle/>
        <a:p>
          <a:endParaRPr lang="en-GB"/>
        </a:p>
      </dgm:t>
    </dgm:pt>
    <dgm:pt modelId="{EB9853F4-49B6-4E7D-9434-FEEBA1AD517D}" type="sibTrans" cxnId="{474F91B5-83A0-4EFE-85CF-99A1ABD2D9C8}">
      <dgm:prSet/>
      <dgm:spPr/>
      <dgm:t>
        <a:bodyPr/>
        <a:lstStyle/>
        <a:p>
          <a:endParaRPr lang="en-GB"/>
        </a:p>
      </dgm:t>
    </dgm:pt>
    <dgm:pt modelId="{88A618AB-558C-43D0-BB0F-BF3A1B94B98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„шумови думи“</a:t>
          </a:r>
          <a:endParaRPr lang="en-GB" dirty="0"/>
        </a:p>
      </dgm:t>
    </dgm:pt>
    <dgm:pt modelId="{56BED5D5-75D9-4448-85DF-93287181870E}" type="parTrans" cxnId="{C7F76A5A-84AD-4F0A-9CFA-C8F662918E1B}">
      <dgm:prSet/>
      <dgm:spPr/>
      <dgm:t>
        <a:bodyPr/>
        <a:lstStyle/>
        <a:p>
          <a:endParaRPr lang="en-GB"/>
        </a:p>
      </dgm:t>
    </dgm:pt>
    <dgm:pt modelId="{5528EE17-2EAC-4012-B0BE-B2BA2FDCE40D}" type="sibTrans" cxnId="{C7F76A5A-84AD-4F0A-9CFA-C8F662918E1B}">
      <dgm:prSet/>
      <dgm:spPr/>
      <dgm:t>
        <a:bodyPr/>
        <a:lstStyle/>
        <a:p>
          <a:endParaRPr lang="en-GB"/>
        </a:p>
      </dgm:t>
    </dgm:pt>
    <dgm:pt modelId="{3850C8E5-69C9-4370-AFC7-6445E288985F}">
      <dgm:prSet phldrT="[Text]"/>
      <dgm:spPr>
        <a:solidFill>
          <a:srgbClr val="230066"/>
        </a:solidFill>
      </dgm:spPr>
      <dgm:t>
        <a:bodyPr/>
        <a:lstStyle/>
        <a:p>
          <a:r>
            <a:rPr lang="bg-BG" dirty="0"/>
            <a:t>Премахване на </a:t>
          </a:r>
          <a:r>
            <a:rPr lang="en-GB" dirty="0"/>
            <a:t>URL</a:t>
          </a:r>
        </a:p>
      </dgm:t>
    </dgm:pt>
    <dgm:pt modelId="{CB069D8F-DD1F-4226-8750-52F75CF69A21}" type="parTrans" cxnId="{10A02D3C-2BE2-4579-93E5-4FC13ABFE905}">
      <dgm:prSet/>
      <dgm:spPr/>
      <dgm:t>
        <a:bodyPr/>
        <a:lstStyle/>
        <a:p>
          <a:endParaRPr lang="en-GB"/>
        </a:p>
      </dgm:t>
    </dgm:pt>
    <dgm:pt modelId="{69F75644-0267-471B-BC73-5E007ED7972E}" type="sibTrans" cxnId="{10A02D3C-2BE2-4579-93E5-4FC13ABFE905}">
      <dgm:prSet/>
      <dgm:spPr/>
      <dgm:t>
        <a:bodyPr/>
        <a:lstStyle/>
        <a:p>
          <a:endParaRPr lang="en-GB"/>
        </a:p>
      </dgm:t>
    </dgm:pt>
    <dgm:pt modelId="{453B34E3-5461-49BA-A10C-55FE6D20C61B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6361BA-B583-4840-9DB6-2C7D5454E304}" type="parTrans" cxnId="{04CA7B64-56E8-4C45-8480-4FA2C47D4E80}">
      <dgm:prSet/>
      <dgm:spPr/>
      <dgm:t>
        <a:bodyPr/>
        <a:lstStyle/>
        <a:p>
          <a:endParaRPr lang="en-GB"/>
        </a:p>
      </dgm:t>
    </dgm:pt>
    <dgm:pt modelId="{A0B6716C-83D9-4EEF-BD7E-9364ACA1A92C}" type="sibTrans" cxnId="{04CA7B64-56E8-4C45-8480-4FA2C47D4E80}">
      <dgm:prSet/>
      <dgm:spPr/>
      <dgm:t>
        <a:bodyPr/>
        <a:lstStyle/>
        <a:p>
          <a:endParaRPr lang="en-GB"/>
        </a:p>
      </dgm:t>
    </dgm:pt>
    <dgm:pt modelId="{05F07261-9B5E-4FEB-BE01-BD7A96728B7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10035A-2C97-4297-8B65-C59E7EF5F453}" type="parTrans" cxnId="{056455D4-56C7-4D2E-9FC3-E07F86FC9C12}">
      <dgm:prSet/>
      <dgm:spPr/>
      <dgm:t>
        <a:bodyPr/>
        <a:lstStyle/>
        <a:p>
          <a:endParaRPr lang="en-GB"/>
        </a:p>
      </dgm:t>
    </dgm:pt>
    <dgm:pt modelId="{DD7110CD-4CC8-447E-B7E8-0EE694E9B057}" type="sibTrans" cxnId="{056455D4-56C7-4D2E-9FC3-E07F86FC9C12}">
      <dgm:prSet/>
      <dgm:spPr/>
      <dgm:t>
        <a:bodyPr/>
        <a:lstStyle/>
        <a:p>
          <a:endParaRPr lang="en-GB"/>
        </a:p>
      </dgm:t>
    </dgm:pt>
    <dgm:pt modelId="{BB11CDB7-05F5-449A-86D8-9D83E4AEA134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B077D5-BD7B-404C-B46E-71D665C24F1A}" type="parTrans" cxnId="{0AD1B1EA-002D-44CD-BCEB-F81139A56F7A}">
      <dgm:prSet/>
      <dgm:spPr/>
      <dgm:t>
        <a:bodyPr/>
        <a:lstStyle/>
        <a:p>
          <a:endParaRPr lang="en-GB"/>
        </a:p>
      </dgm:t>
    </dgm:pt>
    <dgm:pt modelId="{174FADAF-2F0C-4196-8060-79090C65BE2E}" type="sibTrans" cxnId="{0AD1B1EA-002D-44CD-BCEB-F81139A56F7A}">
      <dgm:prSet/>
      <dgm:spPr/>
      <dgm:t>
        <a:bodyPr/>
        <a:lstStyle/>
        <a:p>
          <a:endParaRPr lang="en-GB"/>
        </a:p>
      </dgm:t>
    </dgm:pt>
    <dgm:pt modelId="{07620C4D-3ED9-4976-96AC-C1E12D1ADED1}">
      <dgm:prSet phldrT="[Text]"/>
      <dgm:spPr>
        <a:solidFill>
          <a:srgbClr val="230066"/>
        </a:solidFill>
      </dgm:spPr>
      <dgm:t>
        <a:bodyPr/>
        <a:lstStyle/>
        <a:p>
          <a:r>
            <a:rPr lang="bg-BG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0ABF24-7376-4A93-A5B3-64980EE3C3D4}" type="parTrans" cxnId="{2EE83241-BD59-44A1-8097-D53B1AC26468}">
      <dgm:prSet/>
      <dgm:spPr/>
      <dgm:t>
        <a:bodyPr/>
        <a:lstStyle/>
        <a:p>
          <a:endParaRPr lang="en-GB"/>
        </a:p>
      </dgm:t>
    </dgm:pt>
    <dgm:pt modelId="{7C72946B-C3C0-4B3B-8230-F5D76BF9066F}" type="sibTrans" cxnId="{2EE83241-BD59-44A1-8097-D53B1AC26468}">
      <dgm:prSet/>
      <dgm:spPr/>
      <dgm:t>
        <a:bodyPr/>
        <a:lstStyle/>
        <a:p>
          <a:endParaRPr lang="en-GB"/>
        </a:p>
      </dgm:t>
    </dgm:pt>
    <dgm:pt modelId="{200FA958-EDEB-45B7-9A5F-DC3929FFE647}" type="pres">
      <dgm:prSet presAssocID="{1DCBBC7F-504A-452C-A210-D6AC40E30306}" presName="diagram" presStyleCnt="0">
        <dgm:presLayoutVars>
          <dgm:dir/>
          <dgm:resizeHandles val="exact"/>
        </dgm:presLayoutVars>
      </dgm:prSet>
      <dgm:spPr/>
    </dgm:pt>
    <dgm:pt modelId="{620591C9-3C93-4F3D-909B-7002A620D8B7}" type="pres">
      <dgm:prSet presAssocID="{5C8EDF1C-BA45-433D-A291-DEE1CF6FCE82}" presName="node" presStyleLbl="node1" presStyleIdx="0" presStyleCnt="13">
        <dgm:presLayoutVars>
          <dgm:bulletEnabled val="1"/>
        </dgm:presLayoutVars>
      </dgm:prSet>
      <dgm:spPr/>
    </dgm:pt>
    <dgm:pt modelId="{825920AE-5745-4445-BB06-C142BAB5A749}" type="pres">
      <dgm:prSet presAssocID="{D30B9984-65C7-4980-8B29-DF1EE80E999E}" presName="sibTrans" presStyleLbl="sibTrans2D1" presStyleIdx="0" presStyleCnt="12"/>
      <dgm:spPr/>
    </dgm:pt>
    <dgm:pt modelId="{041EF167-42E4-490E-BD35-1D4ED7468DD4}" type="pres">
      <dgm:prSet presAssocID="{D30B9984-65C7-4980-8B29-DF1EE80E999E}" presName="connectorText" presStyleLbl="sibTrans2D1" presStyleIdx="0" presStyleCnt="12"/>
      <dgm:spPr/>
    </dgm:pt>
    <dgm:pt modelId="{2D0F26E4-7512-4E83-A056-A2C2C1B1C6AB}" type="pres">
      <dgm:prSet presAssocID="{C1D44384-1EF5-4343-B261-15B44EEB94AD}" presName="node" presStyleLbl="node1" presStyleIdx="1" presStyleCnt="13">
        <dgm:presLayoutVars>
          <dgm:bulletEnabled val="1"/>
        </dgm:presLayoutVars>
      </dgm:prSet>
      <dgm:spPr/>
    </dgm:pt>
    <dgm:pt modelId="{F02881A8-20BA-4DCC-BF38-9AC3D2156623}" type="pres">
      <dgm:prSet presAssocID="{AB5336AE-B679-4EB3-BC77-E86C0DBDCDBF}" presName="sibTrans" presStyleLbl="sibTrans2D1" presStyleIdx="1" presStyleCnt="12"/>
      <dgm:spPr/>
    </dgm:pt>
    <dgm:pt modelId="{7FF24E25-B054-4657-8832-0BAF91ACD246}" type="pres">
      <dgm:prSet presAssocID="{AB5336AE-B679-4EB3-BC77-E86C0DBDCDBF}" presName="connectorText" presStyleLbl="sibTrans2D1" presStyleIdx="1" presStyleCnt="12"/>
      <dgm:spPr/>
    </dgm:pt>
    <dgm:pt modelId="{47296123-2270-4FEE-953D-3D2CB5A82AB8}" type="pres">
      <dgm:prSet presAssocID="{C5EDD9C2-FD97-41FA-AF35-9D8075A75427}" presName="node" presStyleLbl="node1" presStyleIdx="2" presStyleCnt="13">
        <dgm:presLayoutVars>
          <dgm:bulletEnabled val="1"/>
        </dgm:presLayoutVars>
      </dgm:prSet>
      <dgm:spPr/>
    </dgm:pt>
    <dgm:pt modelId="{E2455044-56EB-4775-A8C8-857531A89047}" type="pres">
      <dgm:prSet presAssocID="{F2F1F406-1A35-4670-84A7-01BF9DC87815}" presName="sibTrans" presStyleLbl="sibTrans2D1" presStyleIdx="2" presStyleCnt="12"/>
      <dgm:spPr/>
    </dgm:pt>
    <dgm:pt modelId="{55FF66A8-1BED-4536-9573-0C81AEA7DFA1}" type="pres">
      <dgm:prSet presAssocID="{F2F1F406-1A35-4670-84A7-01BF9DC87815}" presName="connectorText" presStyleLbl="sibTrans2D1" presStyleIdx="2" presStyleCnt="12"/>
      <dgm:spPr/>
    </dgm:pt>
    <dgm:pt modelId="{AAA0B1E5-8B01-4D03-A1BC-1B5881604B23}" type="pres">
      <dgm:prSet presAssocID="{10955DD8-058A-43DF-BDDD-453F030C5DFA}" presName="node" presStyleLbl="node1" presStyleIdx="3" presStyleCnt="13">
        <dgm:presLayoutVars>
          <dgm:bulletEnabled val="1"/>
        </dgm:presLayoutVars>
      </dgm:prSet>
      <dgm:spPr/>
    </dgm:pt>
    <dgm:pt modelId="{BAB15E58-5F93-4506-A617-B3803286149F}" type="pres">
      <dgm:prSet presAssocID="{30338ECA-47AF-45B7-B83D-DAEE385D7FBA}" presName="sibTrans" presStyleLbl="sibTrans2D1" presStyleIdx="3" presStyleCnt="12"/>
      <dgm:spPr/>
    </dgm:pt>
    <dgm:pt modelId="{D573D3F1-6DA2-417C-9C2E-16E48470868E}" type="pres">
      <dgm:prSet presAssocID="{30338ECA-47AF-45B7-B83D-DAEE385D7FBA}" presName="connectorText" presStyleLbl="sibTrans2D1" presStyleIdx="3" presStyleCnt="12"/>
      <dgm:spPr/>
    </dgm:pt>
    <dgm:pt modelId="{46EA6610-541F-4687-B360-DF1EE159A3A8}" type="pres">
      <dgm:prSet presAssocID="{805F18F0-BE27-4BB5-A6B5-B9E2AF953DEF}" presName="node" presStyleLbl="node1" presStyleIdx="4" presStyleCnt="13">
        <dgm:presLayoutVars>
          <dgm:bulletEnabled val="1"/>
        </dgm:presLayoutVars>
      </dgm:prSet>
      <dgm:spPr/>
    </dgm:pt>
    <dgm:pt modelId="{3C7434DC-39D3-401A-892F-F3175DDA6178}" type="pres">
      <dgm:prSet presAssocID="{BE150C39-320D-4070-95F7-A4A84A7B7309}" presName="sibTrans" presStyleLbl="sibTrans2D1" presStyleIdx="4" presStyleCnt="12"/>
      <dgm:spPr/>
    </dgm:pt>
    <dgm:pt modelId="{C737C915-10F6-467E-9DD6-EDA9E1DFB2D9}" type="pres">
      <dgm:prSet presAssocID="{BE150C39-320D-4070-95F7-A4A84A7B7309}" presName="connectorText" presStyleLbl="sibTrans2D1" presStyleIdx="4" presStyleCnt="12"/>
      <dgm:spPr/>
    </dgm:pt>
    <dgm:pt modelId="{F83E911D-29B1-4499-BFFD-E59DA61D1DF4}" type="pres">
      <dgm:prSet presAssocID="{FB7E268F-8F22-47AB-AC88-86076FBE68B3}" presName="node" presStyleLbl="node1" presStyleIdx="5" presStyleCnt="13">
        <dgm:presLayoutVars>
          <dgm:bulletEnabled val="1"/>
        </dgm:presLayoutVars>
      </dgm:prSet>
      <dgm:spPr/>
    </dgm:pt>
    <dgm:pt modelId="{8F0A39EF-ABFE-4031-8328-2B4802969240}" type="pres">
      <dgm:prSet presAssocID="{EB9853F4-49B6-4E7D-9434-FEEBA1AD517D}" presName="sibTrans" presStyleLbl="sibTrans2D1" presStyleIdx="5" presStyleCnt="12"/>
      <dgm:spPr/>
    </dgm:pt>
    <dgm:pt modelId="{FBA57F6F-00D3-450B-B00D-A485EFFB32E0}" type="pres">
      <dgm:prSet presAssocID="{EB9853F4-49B6-4E7D-9434-FEEBA1AD517D}" presName="connectorText" presStyleLbl="sibTrans2D1" presStyleIdx="5" presStyleCnt="12"/>
      <dgm:spPr/>
    </dgm:pt>
    <dgm:pt modelId="{E98C226A-E4C7-4D8E-B35B-9906E09870C1}" type="pres">
      <dgm:prSet presAssocID="{88A618AB-558C-43D0-BB0F-BF3A1B94B98F}" presName="node" presStyleLbl="node1" presStyleIdx="6" presStyleCnt="13">
        <dgm:presLayoutVars>
          <dgm:bulletEnabled val="1"/>
        </dgm:presLayoutVars>
      </dgm:prSet>
      <dgm:spPr/>
    </dgm:pt>
    <dgm:pt modelId="{3F405293-9D7F-4F64-BD7E-61BC21B8EA3B}" type="pres">
      <dgm:prSet presAssocID="{5528EE17-2EAC-4012-B0BE-B2BA2FDCE40D}" presName="sibTrans" presStyleLbl="sibTrans2D1" presStyleIdx="6" presStyleCnt="12"/>
      <dgm:spPr/>
    </dgm:pt>
    <dgm:pt modelId="{5C81E631-1DBE-447E-9669-7568E119CAE0}" type="pres">
      <dgm:prSet presAssocID="{5528EE17-2EAC-4012-B0BE-B2BA2FDCE40D}" presName="connectorText" presStyleLbl="sibTrans2D1" presStyleIdx="6" presStyleCnt="12"/>
      <dgm:spPr/>
    </dgm:pt>
    <dgm:pt modelId="{4B9F4BC6-BE95-4E87-862F-9ED30C44DD27}" type="pres">
      <dgm:prSet presAssocID="{3850C8E5-69C9-4370-AFC7-6445E288985F}" presName="node" presStyleLbl="node1" presStyleIdx="7" presStyleCnt="13">
        <dgm:presLayoutVars>
          <dgm:bulletEnabled val="1"/>
        </dgm:presLayoutVars>
      </dgm:prSet>
      <dgm:spPr/>
    </dgm:pt>
    <dgm:pt modelId="{71C53B4B-9951-414D-AD20-787F3360F1BE}" type="pres">
      <dgm:prSet presAssocID="{69F75644-0267-471B-BC73-5E007ED7972E}" presName="sibTrans" presStyleLbl="sibTrans2D1" presStyleIdx="7" presStyleCnt="12"/>
      <dgm:spPr/>
    </dgm:pt>
    <dgm:pt modelId="{4F4F2578-3A51-4400-9DC8-F3404D286BA1}" type="pres">
      <dgm:prSet presAssocID="{69F75644-0267-471B-BC73-5E007ED7972E}" presName="connectorText" presStyleLbl="sibTrans2D1" presStyleIdx="7" presStyleCnt="12"/>
      <dgm:spPr/>
    </dgm:pt>
    <dgm:pt modelId="{52315A94-5751-4956-B7EA-1AC28057640F}" type="pres">
      <dgm:prSet presAssocID="{453B34E3-5461-49BA-A10C-55FE6D20C61B}" presName="node" presStyleLbl="node1" presStyleIdx="8" presStyleCnt="13">
        <dgm:presLayoutVars>
          <dgm:bulletEnabled val="1"/>
        </dgm:presLayoutVars>
      </dgm:prSet>
      <dgm:spPr/>
    </dgm:pt>
    <dgm:pt modelId="{1855461E-1678-47A2-93E0-AEBF74E8BC67}" type="pres">
      <dgm:prSet presAssocID="{A0B6716C-83D9-4EEF-BD7E-9364ACA1A92C}" presName="sibTrans" presStyleLbl="sibTrans2D1" presStyleIdx="8" presStyleCnt="12"/>
      <dgm:spPr/>
    </dgm:pt>
    <dgm:pt modelId="{F9C63847-3699-4086-ABA4-174CD8ED52C6}" type="pres">
      <dgm:prSet presAssocID="{A0B6716C-83D9-4EEF-BD7E-9364ACA1A92C}" presName="connectorText" presStyleLbl="sibTrans2D1" presStyleIdx="8" presStyleCnt="12"/>
      <dgm:spPr/>
    </dgm:pt>
    <dgm:pt modelId="{6E338D87-9174-4FD7-AA82-6EDB96085BE3}" type="pres">
      <dgm:prSet presAssocID="{88813852-C486-407B-87A6-01476AFCA56F}" presName="node" presStyleLbl="node1" presStyleIdx="9" presStyleCnt="13">
        <dgm:presLayoutVars>
          <dgm:bulletEnabled val="1"/>
        </dgm:presLayoutVars>
      </dgm:prSet>
      <dgm:spPr/>
    </dgm:pt>
    <dgm:pt modelId="{F4DB9445-AC75-4945-8717-0626492ACCD2}" type="pres">
      <dgm:prSet presAssocID="{EEE924C2-52AA-4F48-8124-CF33301C6CBA}" presName="sibTrans" presStyleLbl="sibTrans2D1" presStyleIdx="9" presStyleCnt="12"/>
      <dgm:spPr/>
    </dgm:pt>
    <dgm:pt modelId="{0D4A3CE5-D42C-4DD6-B106-888CCC0EBA05}" type="pres">
      <dgm:prSet presAssocID="{EEE924C2-52AA-4F48-8124-CF33301C6CBA}" presName="connectorText" presStyleLbl="sibTrans2D1" presStyleIdx="9" presStyleCnt="12"/>
      <dgm:spPr/>
    </dgm:pt>
    <dgm:pt modelId="{601A45CB-F822-4E9A-B7B0-06B016677849}" type="pres">
      <dgm:prSet presAssocID="{05F07261-9B5E-4FEB-BE01-BD7A96728B71}" presName="node" presStyleLbl="node1" presStyleIdx="10" presStyleCnt="13">
        <dgm:presLayoutVars>
          <dgm:bulletEnabled val="1"/>
        </dgm:presLayoutVars>
      </dgm:prSet>
      <dgm:spPr/>
    </dgm:pt>
    <dgm:pt modelId="{DB424FD4-B36B-4478-86C8-3FDDA6F22C9A}" type="pres">
      <dgm:prSet presAssocID="{DD7110CD-4CC8-447E-B7E8-0EE694E9B057}" presName="sibTrans" presStyleLbl="sibTrans2D1" presStyleIdx="10" presStyleCnt="12"/>
      <dgm:spPr/>
    </dgm:pt>
    <dgm:pt modelId="{5617BA81-3751-4577-A4A4-AB969B35FCE4}" type="pres">
      <dgm:prSet presAssocID="{DD7110CD-4CC8-447E-B7E8-0EE694E9B057}" presName="connectorText" presStyleLbl="sibTrans2D1" presStyleIdx="10" presStyleCnt="12"/>
      <dgm:spPr/>
    </dgm:pt>
    <dgm:pt modelId="{073B85A4-6EAD-4AA1-B47D-1E39C3EEBA15}" type="pres">
      <dgm:prSet presAssocID="{BB11CDB7-05F5-449A-86D8-9D83E4AEA134}" presName="node" presStyleLbl="node1" presStyleIdx="11" presStyleCnt="13">
        <dgm:presLayoutVars>
          <dgm:bulletEnabled val="1"/>
        </dgm:presLayoutVars>
      </dgm:prSet>
      <dgm:spPr/>
    </dgm:pt>
    <dgm:pt modelId="{7F69959D-3824-40C4-AD75-4212C2FBC968}" type="pres">
      <dgm:prSet presAssocID="{174FADAF-2F0C-4196-8060-79090C65BE2E}" presName="sibTrans" presStyleLbl="sibTrans2D1" presStyleIdx="11" presStyleCnt="12"/>
      <dgm:spPr/>
    </dgm:pt>
    <dgm:pt modelId="{5C0C0EBC-C869-426F-8ADA-BE9F81C76722}" type="pres">
      <dgm:prSet presAssocID="{174FADAF-2F0C-4196-8060-79090C65BE2E}" presName="connectorText" presStyleLbl="sibTrans2D1" presStyleIdx="11" presStyleCnt="12"/>
      <dgm:spPr/>
    </dgm:pt>
    <dgm:pt modelId="{20AD2ECA-689B-40DD-A93C-6C8D671704CF}" type="pres">
      <dgm:prSet presAssocID="{07620C4D-3ED9-4976-96AC-C1E12D1ADE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B335014-717A-49C0-8A0E-C1DC9624E15C}" type="presOf" srcId="{C5EDD9C2-FD97-41FA-AF35-9D8075A75427}" destId="{47296123-2270-4FEE-953D-3D2CB5A82AB8}" srcOrd="0" destOrd="0" presId="urn:microsoft.com/office/officeart/2005/8/layout/process5"/>
    <dgm:cxn modelId="{C41C1C16-CC0A-401E-BF8B-406480712A55}" type="presOf" srcId="{30338ECA-47AF-45B7-B83D-DAEE385D7FBA}" destId="{D573D3F1-6DA2-417C-9C2E-16E48470868E}" srcOrd="1" destOrd="0" presId="urn:microsoft.com/office/officeart/2005/8/layout/process5"/>
    <dgm:cxn modelId="{90944017-BE0C-4B32-90DC-B6953398F579}" srcId="{1DCBBC7F-504A-452C-A210-D6AC40E30306}" destId="{C1D44384-1EF5-4343-B261-15B44EEB94AD}" srcOrd="1" destOrd="0" parTransId="{CF308E6D-54FA-46C2-B4DA-FECBA2FC9536}" sibTransId="{AB5336AE-B679-4EB3-BC77-E86C0DBDCDBF}"/>
    <dgm:cxn modelId="{167AFF19-6A35-4203-B2AC-13821E9B218E}" srcId="{1DCBBC7F-504A-452C-A210-D6AC40E30306}" destId="{C5EDD9C2-FD97-41FA-AF35-9D8075A75427}" srcOrd="2" destOrd="0" parTransId="{A2E6E776-6CEB-4ED3-8301-93275E58B7E6}" sibTransId="{F2F1F406-1A35-4670-84A7-01BF9DC87815}"/>
    <dgm:cxn modelId="{53BB2A1D-381E-4DF6-9B3F-D1C39CCDDDA6}" type="presOf" srcId="{5528EE17-2EAC-4012-B0BE-B2BA2FDCE40D}" destId="{3F405293-9D7F-4F64-BD7E-61BC21B8EA3B}" srcOrd="0" destOrd="0" presId="urn:microsoft.com/office/officeart/2005/8/layout/process5"/>
    <dgm:cxn modelId="{7C54BA23-59B4-4434-912F-D0705DAB7180}" type="presOf" srcId="{FB7E268F-8F22-47AB-AC88-86076FBE68B3}" destId="{F83E911D-29B1-4499-BFFD-E59DA61D1DF4}" srcOrd="0" destOrd="0" presId="urn:microsoft.com/office/officeart/2005/8/layout/process5"/>
    <dgm:cxn modelId="{AA4CD124-C31F-48C4-9146-D2F200E7C949}" type="presOf" srcId="{DD7110CD-4CC8-447E-B7E8-0EE694E9B057}" destId="{DB424FD4-B36B-4478-86C8-3FDDA6F22C9A}" srcOrd="0" destOrd="0" presId="urn:microsoft.com/office/officeart/2005/8/layout/process5"/>
    <dgm:cxn modelId="{5218BB2A-77CD-493C-9BA1-EFC754A89E63}" type="presOf" srcId="{BE150C39-320D-4070-95F7-A4A84A7B7309}" destId="{3C7434DC-39D3-401A-892F-F3175DDA6178}" srcOrd="0" destOrd="0" presId="urn:microsoft.com/office/officeart/2005/8/layout/process5"/>
    <dgm:cxn modelId="{0010E52C-9AF8-4D37-9733-9773D4E6E507}" type="presOf" srcId="{07620C4D-3ED9-4976-96AC-C1E12D1ADED1}" destId="{20AD2ECA-689B-40DD-A93C-6C8D671704CF}" srcOrd="0" destOrd="0" presId="urn:microsoft.com/office/officeart/2005/8/layout/process5"/>
    <dgm:cxn modelId="{907FDE30-6248-4660-83E4-8F9D76430209}" type="presOf" srcId="{F2F1F406-1A35-4670-84A7-01BF9DC87815}" destId="{E2455044-56EB-4775-A8C8-857531A89047}" srcOrd="0" destOrd="0" presId="urn:microsoft.com/office/officeart/2005/8/layout/process5"/>
    <dgm:cxn modelId="{373E723A-27C3-474B-8C2D-D2BE14EC09B4}" type="presOf" srcId="{D30B9984-65C7-4980-8B29-DF1EE80E999E}" destId="{825920AE-5745-4445-BB06-C142BAB5A749}" srcOrd="0" destOrd="0" presId="urn:microsoft.com/office/officeart/2005/8/layout/process5"/>
    <dgm:cxn modelId="{10A02D3C-2BE2-4579-93E5-4FC13ABFE905}" srcId="{1DCBBC7F-504A-452C-A210-D6AC40E30306}" destId="{3850C8E5-69C9-4370-AFC7-6445E288985F}" srcOrd="7" destOrd="0" parTransId="{CB069D8F-DD1F-4226-8750-52F75CF69A21}" sibTransId="{69F75644-0267-471B-BC73-5E007ED7972E}"/>
    <dgm:cxn modelId="{2EE83241-BD59-44A1-8097-D53B1AC26468}" srcId="{1DCBBC7F-504A-452C-A210-D6AC40E30306}" destId="{07620C4D-3ED9-4976-96AC-C1E12D1ADED1}" srcOrd="12" destOrd="0" parTransId="{AC0ABF24-7376-4A93-A5B3-64980EE3C3D4}" sibTransId="{7C72946B-C3C0-4B3B-8230-F5D76BF9066F}"/>
    <dgm:cxn modelId="{04CA7B64-56E8-4C45-8480-4FA2C47D4E80}" srcId="{1DCBBC7F-504A-452C-A210-D6AC40E30306}" destId="{453B34E3-5461-49BA-A10C-55FE6D20C61B}" srcOrd="8" destOrd="0" parTransId="{116361BA-B583-4840-9DB6-2C7D5454E304}" sibTransId="{A0B6716C-83D9-4EEF-BD7E-9364ACA1A92C}"/>
    <dgm:cxn modelId="{8AAA8644-EC14-4236-BB65-F64B46947407}" srcId="{1DCBBC7F-504A-452C-A210-D6AC40E30306}" destId="{805F18F0-BE27-4BB5-A6B5-B9E2AF953DEF}" srcOrd="4" destOrd="0" parTransId="{07C80073-CF6F-44BA-98A1-6FB77883865F}" sibTransId="{BE150C39-320D-4070-95F7-A4A84A7B7309}"/>
    <dgm:cxn modelId="{F2549C64-428A-43D1-801C-3F9FB3109CE3}" type="presOf" srcId="{805F18F0-BE27-4BB5-A6B5-B9E2AF953DEF}" destId="{46EA6610-541F-4687-B360-DF1EE159A3A8}" srcOrd="0" destOrd="0" presId="urn:microsoft.com/office/officeart/2005/8/layout/process5"/>
    <dgm:cxn modelId="{454FBD45-A914-4734-A759-53A0DA4F0503}" type="presOf" srcId="{DD7110CD-4CC8-447E-B7E8-0EE694E9B057}" destId="{5617BA81-3751-4577-A4A4-AB969B35FCE4}" srcOrd="1" destOrd="0" presId="urn:microsoft.com/office/officeart/2005/8/layout/process5"/>
    <dgm:cxn modelId="{83F9A846-19B9-4CAB-B834-4F572DC92160}" type="presOf" srcId="{88813852-C486-407B-87A6-01476AFCA56F}" destId="{6E338D87-9174-4FD7-AA82-6EDB96085BE3}" srcOrd="0" destOrd="0" presId="urn:microsoft.com/office/officeart/2005/8/layout/process5"/>
    <dgm:cxn modelId="{27A3D367-DA90-414A-870C-0837E04344EE}" type="presOf" srcId="{69F75644-0267-471B-BC73-5E007ED7972E}" destId="{4F4F2578-3A51-4400-9DC8-F3404D286BA1}" srcOrd="1" destOrd="0" presId="urn:microsoft.com/office/officeart/2005/8/layout/process5"/>
    <dgm:cxn modelId="{29C45A6C-1302-4C98-9CF3-2A61AB5A2B34}" type="presOf" srcId="{BE150C39-320D-4070-95F7-A4A84A7B7309}" destId="{C737C915-10F6-467E-9DD6-EDA9E1DFB2D9}" srcOrd="1" destOrd="0" presId="urn:microsoft.com/office/officeart/2005/8/layout/process5"/>
    <dgm:cxn modelId="{3A7FE84E-B9BE-494D-85AE-242883A04326}" type="presOf" srcId="{AB5336AE-B679-4EB3-BC77-E86C0DBDCDBF}" destId="{7FF24E25-B054-4657-8832-0BAF91ACD246}" srcOrd="1" destOrd="0" presId="urn:microsoft.com/office/officeart/2005/8/layout/process5"/>
    <dgm:cxn modelId="{484F4654-11C3-4741-801B-B060DADE84D6}" type="presOf" srcId="{EB9853F4-49B6-4E7D-9434-FEEBA1AD517D}" destId="{8F0A39EF-ABFE-4031-8328-2B4802969240}" srcOrd="0" destOrd="0" presId="urn:microsoft.com/office/officeart/2005/8/layout/process5"/>
    <dgm:cxn modelId="{10DCB856-43EA-4973-B118-1FBD99C4B9D4}" type="presOf" srcId="{88A618AB-558C-43D0-BB0F-BF3A1B94B98F}" destId="{E98C226A-E4C7-4D8E-B35B-9906E09870C1}" srcOrd="0" destOrd="0" presId="urn:microsoft.com/office/officeart/2005/8/layout/process5"/>
    <dgm:cxn modelId="{A295B877-3EDD-424F-8A0D-436C97ABDEB8}" srcId="{1DCBBC7F-504A-452C-A210-D6AC40E30306}" destId="{5C8EDF1C-BA45-433D-A291-DEE1CF6FCE82}" srcOrd="0" destOrd="0" parTransId="{CFE90207-A7A1-4A76-BD99-E65416D7EF54}" sibTransId="{D30B9984-65C7-4980-8B29-DF1EE80E999E}"/>
    <dgm:cxn modelId="{C7F76A5A-84AD-4F0A-9CFA-C8F662918E1B}" srcId="{1DCBBC7F-504A-452C-A210-D6AC40E30306}" destId="{88A618AB-558C-43D0-BB0F-BF3A1B94B98F}" srcOrd="6" destOrd="0" parTransId="{56BED5D5-75D9-4448-85DF-93287181870E}" sibTransId="{5528EE17-2EAC-4012-B0BE-B2BA2FDCE40D}"/>
    <dgm:cxn modelId="{014D807C-7B39-4BAC-AA6C-F10ED81684EF}" type="presOf" srcId="{EB9853F4-49B6-4E7D-9434-FEEBA1AD517D}" destId="{FBA57F6F-00D3-450B-B00D-A485EFFB32E0}" srcOrd="1" destOrd="0" presId="urn:microsoft.com/office/officeart/2005/8/layout/process5"/>
    <dgm:cxn modelId="{EE93A27C-1D22-4476-AED1-84F10BEF54E6}" type="presOf" srcId="{C1D44384-1EF5-4343-B261-15B44EEB94AD}" destId="{2D0F26E4-7512-4E83-A056-A2C2C1B1C6AB}" srcOrd="0" destOrd="0" presId="urn:microsoft.com/office/officeart/2005/8/layout/process5"/>
    <dgm:cxn modelId="{761AA47F-A31A-4C85-9096-C690869AE12B}" type="presOf" srcId="{10955DD8-058A-43DF-BDDD-453F030C5DFA}" destId="{AAA0B1E5-8B01-4D03-A1BC-1B5881604B23}" srcOrd="0" destOrd="0" presId="urn:microsoft.com/office/officeart/2005/8/layout/process5"/>
    <dgm:cxn modelId="{0AA06080-3E98-4EDC-8FC6-4B67DB37AA1A}" srcId="{1DCBBC7F-504A-452C-A210-D6AC40E30306}" destId="{88813852-C486-407B-87A6-01476AFCA56F}" srcOrd="9" destOrd="0" parTransId="{89D11119-0271-4B51-97EB-4DF8C8B7D3A7}" sibTransId="{EEE924C2-52AA-4F48-8124-CF33301C6CBA}"/>
    <dgm:cxn modelId="{C3CDA889-55BF-4329-8A63-31AD48D5C09C}" type="presOf" srcId="{69F75644-0267-471B-BC73-5E007ED7972E}" destId="{71C53B4B-9951-414D-AD20-787F3360F1BE}" srcOrd="0" destOrd="0" presId="urn:microsoft.com/office/officeart/2005/8/layout/process5"/>
    <dgm:cxn modelId="{73EC609A-FFB4-408F-B9D3-235F70C44886}" type="presOf" srcId="{5528EE17-2EAC-4012-B0BE-B2BA2FDCE40D}" destId="{5C81E631-1DBE-447E-9669-7568E119CAE0}" srcOrd="1" destOrd="0" presId="urn:microsoft.com/office/officeart/2005/8/layout/process5"/>
    <dgm:cxn modelId="{83946AA0-0447-478D-A31C-177F32461B4F}" type="presOf" srcId="{453B34E3-5461-49BA-A10C-55FE6D20C61B}" destId="{52315A94-5751-4956-B7EA-1AC28057640F}" srcOrd="0" destOrd="0" presId="urn:microsoft.com/office/officeart/2005/8/layout/process5"/>
    <dgm:cxn modelId="{27A010A3-CDFA-49C2-BC38-EF3D5E72A7F9}" type="presOf" srcId="{BB11CDB7-05F5-449A-86D8-9D83E4AEA134}" destId="{073B85A4-6EAD-4AA1-B47D-1E39C3EEBA15}" srcOrd="0" destOrd="0" presId="urn:microsoft.com/office/officeart/2005/8/layout/process5"/>
    <dgm:cxn modelId="{6A13EEA4-D01F-43F8-B7C5-3562F3366332}" type="presOf" srcId="{30338ECA-47AF-45B7-B83D-DAEE385D7FBA}" destId="{BAB15E58-5F93-4506-A617-B3803286149F}" srcOrd="0" destOrd="0" presId="urn:microsoft.com/office/officeart/2005/8/layout/process5"/>
    <dgm:cxn modelId="{045299B4-E3ED-404A-8C7B-0D84B7A0C3B7}" type="presOf" srcId="{5C8EDF1C-BA45-433D-A291-DEE1CF6FCE82}" destId="{620591C9-3C93-4F3D-909B-7002A620D8B7}" srcOrd="0" destOrd="0" presId="urn:microsoft.com/office/officeart/2005/8/layout/process5"/>
    <dgm:cxn modelId="{474F91B5-83A0-4EFE-85CF-99A1ABD2D9C8}" srcId="{1DCBBC7F-504A-452C-A210-D6AC40E30306}" destId="{FB7E268F-8F22-47AB-AC88-86076FBE68B3}" srcOrd="5" destOrd="0" parTransId="{CC186951-D9B4-4E96-A7CC-711C025505B7}" sibTransId="{EB9853F4-49B6-4E7D-9434-FEEBA1AD517D}"/>
    <dgm:cxn modelId="{1810A7B6-AEF6-417E-9F07-69F2FECE2587}" type="presOf" srcId="{EEE924C2-52AA-4F48-8124-CF33301C6CBA}" destId="{F4DB9445-AC75-4945-8717-0626492ACCD2}" srcOrd="0" destOrd="0" presId="urn:microsoft.com/office/officeart/2005/8/layout/process5"/>
    <dgm:cxn modelId="{01D757B9-C9F2-422B-97CF-5523D1A27A05}" type="presOf" srcId="{F2F1F406-1A35-4670-84A7-01BF9DC87815}" destId="{55FF66A8-1BED-4536-9573-0C81AEA7DFA1}" srcOrd="1" destOrd="0" presId="urn:microsoft.com/office/officeart/2005/8/layout/process5"/>
    <dgm:cxn modelId="{422A9EBF-A173-4681-B021-B766BC304982}" type="presOf" srcId="{174FADAF-2F0C-4196-8060-79090C65BE2E}" destId="{5C0C0EBC-C869-426F-8ADA-BE9F81C76722}" srcOrd="1" destOrd="0" presId="urn:microsoft.com/office/officeart/2005/8/layout/process5"/>
    <dgm:cxn modelId="{65E3D2BF-E672-4F99-8B5E-40C2B95B5213}" type="presOf" srcId="{1DCBBC7F-504A-452C-A210-D6AC40E30306}" destId="{200FA958-EDEB-45B7-9A5F-DC3929FFE647}" srcOrd="0" destOrd="0" presId="urn:microsoft.com/office/officeart/2005/8/layout/process5"/>
    <dgm:cxn modelId="{D16FD5C2-0309-4A6E-9F2F-0B19D93483C5}" type="presOf" srcId="{3850C8E5-69C9-4370-AFC7-6445E288985F}" destId="{4B9F4BC6-BE95-4E87-862F-9ED30C44DD27}" srcOrd="0" destOrd="0" presId="urn:microsoft.com/office/officeart/2005/8/layout/process5"/>
    <dgm:cxn modelId="{4BF467C4-02FB-47C2-82C7-1E1BBB5902EC}" type="presOf" srcId="{EEE924C2-52AA-4F48-8124-CF33301C6CBA}" destId="{0D4A3CE5-D42C-4DD6-B106-888CCC0EBA05}" srcOrd="1" destOrd="0" presId="urn:microsoft.com/office/officeart/2005/8/layout/process5"/>
    <dgm:cxn modelId="{16D58AD3-C79D-4A6C-96CC-588600BE3B85}" type="presOf" srcId="{A0B6716C-83D9-4EEF-BD7E-9364ACA1A92C}" destId="{F9C63847-3699-4086-ABA4-174CD8ED52C6}" srcOrd="1" destOrd="0" presId="urn:microsoft.com/office/officeart/2005/8/layout/process5"/>
    <dgm:cxn modelId="{056455D4-56C7-4D2E-9FC3-E07F86FC9C12}" srcId="{1DCBBC7F-504A-452C-A210-D6AC40E30306}" destId="{05F07261-9B5E-4FEB-BE01-BD7A96728B71}" srcOrd="10" destOrd="0" parTransId="{2C10035A-2C97-4297-8B65-C59E7EF5F453}" sibTransId="{DD7110CD-4CC8-447E-B7E8-0EE694E9B057}"/>
    <dgm:cxn modelId="{0A0A9CDA-402B-4182-91ED-731E63BC39CD}" type="presOf" srcId="{05F07261-9B5E-4FEB-BE01-BD7A96728B71}" destId="{601A45CB-F822-4E9A-B7B0-06B016677849}" srcOrd="0" destOrd="0" presId="urn:microsoft.com/office/officeart/2005/8/layout/process5"/>
    <dgm:cxn modelId="{3FA822E6-3B12-447A-BDF6-89D9C4D31DE7}" type="presOf" srcId="{AB5336AE-B679-4EB3-BC77-E86C0DBDCDBF}" destId="{F02881A8-20BA-4DCC-BF38-9AC3D2156623}" srcOrd="0" destOrd="0" presId="urn:microsoft.com/office/officeart/2005/8/layout/process5"/>
    <dgm:cxn modelId="{0AD1B1EA-002D-44CD-BCEB-F81139A56F7A}" srcId="{1DCBBC7F-504A-452C-A210-D6AC40E30306}" destId="{BB11CDB7-05F5-449A-86D8-9D83E4AEA134}" srcOrd="11" destOrd="0" parTransId="{69B077D5-BD7B-404C-B46E-71D665C24F1A}" sibTransId="{174FADAF-2F0C-4196-8060-79090C65BE2E}"/>
    <dgm:cxn modelId="{653E8EF9-68EB-417B-8D35-A268AD54EF70}" type="presOf" srcId="{D30B9984-65C7-4980-8B29-DF1EE80E999E}" destId="{041EF167-42E4-490E-BD35-1D4ED7468DD4}" srcOrd="1" destOrd="0" presId="urn:microsoft.com/office/officeart/2005/8/layout/process5"/>
    <dgm:cxn modelId="{91AEB4FD-2911-47A7-AD7E-8E60E1EA79B6}" type="presOf" srcId="{174FADAF-2F0C-4196-8060-79090C65BE2E}" destId="{7F69959D-3824-40C4-AD75-4212C2FBC968}" srcOrd="0" destOrd="0" presId="urn:microsoft.com/office/officeart/2005/8/layout/process5"/>
    <dgm:cxn modelId="{7532D1FE-8D82-43F3-AA17-B9A7F255BE7C}" type="presOf" srcId="{A0B6716C-83D9-4EEF-BD7E-9364ACA1A92C}" destId="{1855461E-1678-47A2-93E0-AEBF74E8BC67}" srcOrd="0" destOrd="0" presId="urn:microsoft.com/office/officeart/2005/8/layout/process5"/>
    <dgm:cxn modelId="{D0DBD5FE-C971-4A08-A9DE-464C61E1FD41}" srcId="{1DCBBC7F-504A-452C-A210-D6AC40E30306}" destId="{10955DD8-058A-43DF-BDDD-453F030C5DFA}" srcOrd="3" destOrd="0" parTransId="{EE39B5AB-2BD0-41A7-9FF8-F83A5CBDAA4B}" sibTransId="{30338ECA-47AF-45B7-B83D-DAEE385D7FBA}"/>
    <dgm:cxn modelId="{C68C8D7E-4FA9-411F-B6ED-0D397B4A2831}" type="presParOf" srcId="{200FA958-EDEB-45B7-9A5F-DC3929FFE647}" destId="{620591C9-3C93-4F3D-909B-7002A620D8B7}" srcOrd="0" destOrd="0" presId="urn:microsoft.com/office/officeart/2005/8/layout/process5"/>
    <dgm:cxn modelId="{4AD1EB35-C3BE-47C7-B2A3-F14094EDFE8B}" type="presParOf" srcId="{200FA958-EDEB-45B7-9A5F-DC3929FFE647}" destId="{825920AE-5745-4445-BB06-C142BAB5A749}" srcOrd="1" destOrd="0" presId="urn:microsoft.com/office/officeart/2005/8/layout/process5"/>
    <dgm:cxn modelId="{5D925B27-3AEE-4B63-9B16-DF05EA4C07C8}" type="presParOf" srcId="{825920AE-5745-4445-BB06-C142BAB5A749}" destId="{041EF167-42E4-490E-BD35-1D4ED7468DD4}" srcOrd="0" destOrd="0" presId="urn:microsoft.com/office/officeart/2005/8/layout/process5"/>
    <dgm:cxn modelId="{4D8A4DFC-F1B4-4696-8402-367AB3D040EB}" type="presParOf" srcId="{200FA958-EDEB-45B7-9A5F-DC3929FFE647}" destId="{2D0F26E4-7512-4E83-A056-A2C2C1B1C6AB}" srcOrd="2" destOrd="0" presId="urn:microsoft.com/office/officeart/2005/8/layout/process5"/>
    <dgm:cxn modelId="{D884D849-D551-498C-998F-8F5C9A128E3E}" type="presParOf" srcId="{200FA958-EDEB-45B7-9A5F-DC3929FFE647}" destId="{F02881A8-20BA-4DCC-BF38-9AC3D2156623}" srcOrd="3" destOrd="0" presId="urn:microsoft.com/office/officeart/2005/8/layout/process5"/>
    <dgm:cxn modelId="{F62DB908-3A91-465C-9F41-AFBEC7AABAA9}" type="presParOf" srcId="{F02881A8-20BA-4DCC-BF38-9AC3D2156623}" destId="{7FF24E25-B054-4657-8832-0BAF91ACD246}" srcOrd="0" destOrd="0" presId="urn:microsoft.com/office/officeart/2005/8/layout/process5"/>
    <dgm:cxn modelId="{6922A91E-F236-47E2-9805-8514E1DE2FC9}" type="presParOf" srcId="{200FA958-EDEB-45B7-9A5F-DC3929FFE647}" destId="{47296123-2270-4FEE-953D-3D2CB5A82AB8}" srcOrd="4" destOrd="0" presId="urn:microsoft.com/office/officeart/2005/8/layout/process5"/>
    <dgm:cxn modelId="{0E92C660-B7EF-4218-A606-D1A3495A772F}" type="presParOf" srcId="{200FA958-EDEB-45B7-9A5F-DC3929FFE647}" destId="{E2455044-56EB-4775-A8C8-857531A89047}" srcOrd="5" destOrd="0" presId="urn:microsoft.com/office/officeart/2005/8/layout/process5"/>
    <dgm:cxn modelId="{DDBEF566-66E9-494D-AA40-F1BEF093D433}" type="presParOf" srcId="{E2455044-56EB-4775-A8C8-857531A89047}" destId="{55FF66A8-1BED-4536-9573-0C81AEA7DFA1}" srcOrd="0" destOrd="0" presId="urn:microsoft.com/office/officeart/2005/8/layout/process5"/>
    <dgm:cxn modelId="{CD6ECED2-A3C2-4CEC-80C9-CD38BA18EAAD}" type="presParOf" srcId="{200FA958-EDEB-45B7-9A5F-DC3929FFE647}" destId="{AAA0B1E5-8B01-4D03-A1BC-1B5881604B23}" srcOrd="6" destOrd="0" presId="urn:microsoft.com/office/officeart/2005/8/layout/process5"/>
    <dgm:cxn modelId="{AA58B33C-56EF-4EB9-8DA3-E5587E37CC3B}" type="presParOf" srcId="{200FA958-EDEB-45B7-9A5F-DC3929FFE647}" destId="{BAB15E58-5F93-4506-A617-B3803286149F}" srcOrd="7" destOrd="0" presId="urn:microsoft.com/office/officeart/2005/8/layout/process5"/>
    <dgm:cxn modelId="{C79F458D-0029-43B2-9CAD-71C7BAA0E98B}" type="presParOf" srcId="{BAB15E58-5F93-4506-A617-B3803286149F}" destId="{D573D3F1-6DA2-417C-9C2E-16E48470868E}" srcOrd="0" destOrd="0" presId="urn:microsoft.com/office/officeart/2005/8/layout/process5"/>
    <dgm:cxn modelId="{74826805-C427-458F-9C21-04C7A54ED561}" type="presParOf" srcId="{200FA958-EDEB-45B7-9A5F-DC3929FFE647}" destId="{46EA6610-541F-4687-B360-DF1EE159A3A8}" srcOrd="8" destOrd="0" presId="urn:microsoft.com/office/officeart/2005/8/layout/process5"/>
    <dgm:cxn modelId="{64F2EEDF-BC44-4BE5-9FCB-4862232F6BA3}" type="presParOf" srcId="{200FA958-EDEB-45B7-9A5F-DC3929FFE647}" destId="{3C7434DC-39D3-401A-892F-F3175DDA6178}" srcOrd="9" destOrd="0" presId="urn:microsoft.com/office/officeart/2005/8/layout/process5"/>
    <dgm:cxn modelId="{AC162ACE-47F4-4FDF-9CB1-78FAAD87D75D}" type="presParOf" srcId="{3C7434DC-39D3-401A-892F-F3175DDA6178}" destId="{C737C915-10F6-467E-9DD6-EDA9E1DFB2D9}" srcOrd="0" destOrd="0" presId="urn:microsoft.com/office/officeart/2005/8/layout/process5"/>
    <dgm:cxn modelId="{8E4387B4-7FA8-40DB-88EE-0FEE8451E004}" type="presParOf" srcId="{200FA958-EDEB-45B7-9A5F-DC3929FFE647}" destId="{F83E911D-29B1-4499-BFFD-E59DA61D1DF4}" srcOrd="10" destOrd="0" presId="urn:microsoft.com/office/officeart/2005/8/layout/process5"/>
    <dgm:cxn modelId="{FAA56FA4-8AE2-41A9-B6E3-EE0A3C3CC0E9}" type="presParOf" srcId="{200FA958-EDEB-45B7-9A5F-DC3929FFE647}" destId="{8F0A39EF-ABFE-4031-8328-2B4802969240}" srcOrd="11" destOrd="0" presId="urn:microsoft.com/office/officeart/2005/8/layout/process5"/>
    <dgm:cxn modelId="{FCA407FA-5BD3-4A61-9A39-98BAD570DAAF}" type="presParOf" srcId="{8F0A39EF-ABFE-4031-8328-2B4802969240}" destId="{FBA57F6F-00D3-450B-B00D-A485EFFB32E0}" srcOrd="0" destOrd="0" presId="urn:microsoft.com/office/officeart/2005/8/layout/process5"/>
    <dgm:cxn modelId="{FF665557-DBF3-456C-933D-BB3E3FE87AEA}" type="presParOf" srcId="{200FA958-EDEB-45B7-9A5F-DC3929FFE647}" destId="{E98C226A-E4C7-4D8E-B35B-9906E09870C1}" srcOrd="12" destOrd="0" presId="urn:microsoft.com/office/officeart/2005/8/layout/process5"/>
    <dgm:cxn modelId="{C40AC53A-F8C2-45BD-84E5-D54C165D9163}" type="presParOf" srcId="{200FA958-EDEB-45B7-9A5F-DC3929FFE647}" destId="{3F405293-9D7F-4F64-BD7E-61BC21B8EA3B}" srcOrd="13" destOrd="0" presId="urn:microsoft.com/office/officeart/2005/8/layout/process5"/>
    <dgm:cxn modelId="{3AF46525-6B2D-4478-9099-E85D7C8FBACC}" type="presParOf" srcId="{3F405293-9D7F-4F64-BD7E-61BC21B8EA3B}" destId="{5C81E631-1DBE-447E-9669-7568E119CAE0}" srcOrd="0" destOrd="0" presId="urn:microsoft.com/office/officeart/2005/8/layout/process5"/>
    <dgm:cxn modelId="{A15E439B-BF74-49E4-95CB-A4F3DD7B52E8}" type="presParOf" srcId="{200FA958-EDEB-45B7-9A5F-DC3929FFE647}" destId="{4B9F4BC6-BE95-4E87-862F-9ED30C44DD27}" srcOrd="14" destOrd="0" presId="urn:microsoft.com/office/officeart/2005/8/layout/process5"/>
    <dgm:cxn modelId="{2F9512CD-1193-424C-9B05-B0DBE1BBBFB3}" type="presParOf" srcId="{200FA958-EDEB-45B7-9A5F-DC3929FFE647}" destId="{71C53B4B-9951-414D-AD20-787F3360F1BE}" srcOrd="15" destOrd="0" presId="urn:microsoft.com/office/officeart/2005/8/layout/process5"/>
    <dgm:cxn modelId="{C3C575B0-A5C3-47C1-96CC-27ED1F2D6F4A}" type="presParOf" srcId="{71C53B4B-9951-414D-AD20-787F3360F1BE}" destId="{4F4F2578-3A51-4400-9DC8-F3404D286BA1}" srcOrd="0" destOrd="0" presId="urn:microsoft.com/office/officeart/2005/8/layout/process5"/>
    <dgm:cxn modelId="{6E2B713B-2089-48DE-B05D-B179B7B1FD8D}" type="presParOf" srcId="{200FA958-EDEB-45B7-9A5F-DC3929FFE647}" destId="{52315A94-5751-4956-B7EA-1AC28057640F}" srcOrd="16" destOrd="0" presId="urn:microsoft.com/office/officeart/2005/8/layout/process5"/>
    <dgm:cxn modelId="{5583936B-F31D-49D1-B572-D855839B231E}" type="presParOf" srcId="{200FA958-EDEB-45B7-9A5F-DC3929FFE647}" destId="{1855461E-1678-47A2-93E0-AEBF74E8BC67}" srcOrd="17" destOrd="0" presId="urn:microsoft.com/office/officeart/2005/8/layout/process5"/>
    <dgm:cxn modelId="{56A9F4C7-795D-4FD5-99F9-3D22348FDA95}" type="presParOf" srcId="{1855461E-1678-47A2-93E0-AEBF74E8BC67}" destId="{F9C63847-3699-4086-ABA4-174CD8ED52C6}" srcOrd="0" destOrd="0" presId="urn:microsoft.com/office/officeart/2005/8/layout/process5"/>
    <dgm:cxn modelId="{A54579F5-FD25-441C-9F77-05A46837C888}" type="presParOf" srcId="{200FA958-EDEB-45B7-9A5F-DC3929FFE647}" destId="{6E338D87-9174-4FD7-AA82-6EDB96085BE3}" srcOrd="18" destOrd="0" presId="urn:microsoft.com/office/officeart/2005/8/layout/process5"/>
    <dgm:cxn modelId="{E9105EE0-7D7B-41B5-B782-AAABC3B1560C}" type="presParOf" srcId="{200FA958-EDEB-45B7-9A5F-DC3929FFE647}" destId="{F4DB9445-AC75-4945-8717-0626492ACCD2}" srcOrd="19" destOrd="0" presId="urn:microsoft.com/office/officeart/2005/8/layout/process5"/>
    <dgm:cxn modelId="{209ADFB6-2D2E-4611-A580-590D4575AB9E}" type="presParOf" srcId="{F4DB9445-AC75-4945-8717-0626492ACCD2}" destId="{0D4A3CE5-D42C-4DD6-B106-888CCC0EBA05}" srcOrd="0" destOrd="0" presId="urn:microsoft.com/office/officeart/2005/8/layout/process5"/>
    <dgm:cxn modelId="{2CBB62E6-1503-44CC-A7FC-09C3F46652CA}" type="presParOf" srcId="{200FA958-EDEB-45B7-9A5F-DC3929FFE647}" destId="{601A45CB-F822-4E9A-B7B0-06B016677849}" srcOrd="20" destOrd="0" presId="urn:microsoft.com/office/officeart/2005/8/layout/process5"/>
    <dgm:cxn modelId="{AD640BFF-FAAF-45B3-8E6E-C5A0299B9D60}" type="presParOf" srcId="{200FA958-EDEB-45B7-9A5F-DC3929FFE647}" destId="{DB424FD4-B36B-4478-86C8-3FDDA6F22C9A}" srcOrd="21" destOrd="0" presId="urn:microsoft.com/office/officeart/2005/8/layout/process5"/>
    <dgm:cxn modelId="{B2B725FE-7B20-4154-B31F-7440A832B982}" type="presParOf" srcId="{DB424FD4-B36B-4478-86C8-3FDDA6F22C9A}" destId="{5617BA81-3751-4577-A4A4-AB969B35FCE4}" srcOrd="0" destOrd="0" presId="urn:microsoft.com/office/officeart/2005/8/layout/process5"/>
    <dgm:cxn modelId="{69B77389-B6F1-49F2-AEDA-050A5E5FB45D}" type="presParOf" srcId="{200FA958-EDEB-45B7-9A5F-DC3929FFE647}" destId="{073B85A4-6EAD-4AA1-B47D-1E39C3EEBA15}" srcOrd="22" destOrd="0" presId="urn:microsoft.com/office/officeart/2005/8/layout/process5"/>
    <dgm:cxn modelId="{9C1EAE88-63DA-4CCF-B02B-781365487780}" type="presParOf" srcId="{200FA958-EDEB-45B7-9A5F-DC3929FFE647}" destId="{7F69959D-3824-40C4-AD75-4212C2FBC968}" srcOrd="23" destOrd="0" presId="urn:microsoft.com/office/officeart/2005/8/layout/process5"/>
    <dgm:cxn modelId="{B4B2674E-CDE2-452B-BBC0-A5F7F686ADAE}" type="presParOf" srcId="{7F69959D-3824-40C4-AD75-4212C2FBC968}" destId="{5C0C0EBC-C869-426F-8ADA-BE9F81C76722}" srcOrd="0" destOrd="0" presId="urn:microsoft.com/office/officeart/2005/8/layout/process5"/>
    <dgm:cxn modelId="{73175893-FC99-4BBC-9EEF-F8EC0AE3D1E2}" type="presParOf" srcId="{200FA958-EDEB-45B7-9A5F-DC3929FFE647}" destId="{20AD2ECA-689B-40DD-A93C-6C8D671704C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Селекция на данните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Трансформиране на полета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Сегрегация на данни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Извадка от данните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 dirty="0"/>
            <a:t>Премахване на повтарящи се символи</a:t>
          </a:r>
          <a:endParaRPr lang="en-GB" sz="16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Обединяване</a:t>
          </a:r>
          <a:endParaRPr lang="en-GB" sz="1700" kern="1200" dirty="0"/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Преминаване към малки букви</a:t>
          </a:r>
          <a:endParaRPr lang="en-GB" sz="1700" kern="1200" dirty="0"/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„шумови думи“</a:t>
          </a:r>
          <a:endParaRPr lang="en-GB" sz="1700" kern="1200" dirty="0"/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</a:t>
          </a:r>
          <a:r>
            <a:rPr lang="en-GB" sz="1700" kern="1200" dirty="0"/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пунктуация</a:t>
          </a:r>
          <a:endParaRPr lang="en-GB" sz="1700" kern="1200" dirty="0"/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повтарящи се символи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Обединяване</a:t>
          </a:r>
          <a:endParaRPr lang="en-GB" sz="1700" kern="1200" dirty="0"/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Преминаване към малки букви</a:t>
          </a:r>
          <a:endParaRPr lang="en-GB" sz="1700" kern="1200" dirty="0"/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„шумови думи“</a:t>
          </a:r>
          <a:endParaRPr lang="en-GB" sz="1700" kern="1200" dirty="0"/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</a:t>
          </a:r>
          <a:r>
            <a:rPr lang="en-GB" sz="1700" kern="1200" dirty="0"/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пунктуация</a:t>
          </a:r>
          <a:endParaRPr lang="en-GB" sz="1700" kern="1200" dirty="0"/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Обединяване</a:t>
          </a:r>
          <a:endParaRPr lang="en-GB" sz="1700" kern="1200" dirty="0"/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Преминаване към малки букви</a:t>
          </a:r>
          <a:endParaRPr lang="en-GB" sz="1700" kern="1200" dirty="0"/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„шумови думи“</a:t>
          </a:r>
          <a:endParaRPr lang="en-GB" sz="1700" kern="1200" dirty="0"/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</a:t>
          </a:r>
          <a:r>
            <a:rPr lang="en-GB" sz="1700" kern="1200" dirty="0"/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пунктуация</a:t>
          </a:r>
          <a:endParaRPr lang="en-GB" sz="1700" kern="1200" dirty="0"/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числа</a:t>
          </a:r>
          <a:endParaRPr lang="en-GB" sz="1700" kern="1200" dirty="0"/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Обединяване</a:t>
          </a:r>
          <a:endParaRPr lang="en-GB" sz="1700" kern="1200" dirty="0"/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Преминаване към малки букви</a:t>
          </a:r>
          <a:endParaRPr lang="en-GB" sz="1700" kern="1200" dirty="0"/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„шумови думи“</a:t>
          </a:r>
          <a:endParaRPr lang="en-GB" sz="1700" kern="1200" dirty="0"/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</a:t>
          </a:r>
          <a:r>
            <a:rPr lang="en-GB" sz="1700" kern="1200" dirty="0"/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пунктуация</a:t>
          </a:r>
          <a:endParaRPr lang="en-GB" sz="1700" kern="1200" dirty="0"/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числа</a:t>
          </a:r>
          <a:endParaRPr lang="en-GB" sz="1700" kern="1200" dirty="0"/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Разделяне на текста на графични думи</a:t>
          </a:r>
          <a:endParaRPr lang="en-GB" sz="1700" kern="1200" dirty="0"/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Обединяване</a:t>
          </a:r>
          <a:endParaRPr lang="en-GB" sz="1700" kern="1200" dirty="0"/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Преминаване към малки букви</a:t>
          </a:r>
          <a:endParaRPr lang="en-GB" sz="1700" kern="1200" dirty="0"/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„шумови думи“</a:t>
          </a:r>
          <a:endParaRPr lang="en-GB" sz="1700" kern="1200" dirty="0"/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</a:t>
          </a:r>
          <a:r>
            <a:rPr lang="en-GB" sz="1700" kern="1200" dirty="0"/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пунктуация</a:t>
          </a:r>
          <a:endParaRPr lang="en-GB" sz="1700" kern="1200" dirty="0"/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числа</a:t>
          </a:r>
          <a:endParaRPr lang="en-GB" sz="1700" kern="1200" dirty="0"/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Разделяне на текста на графични думи</a:t>
          </a:r>
          <a:endParaRPr lang="en-GB" sz="1700" kern="1200" dirty="0"/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 err="1"/>
            <a:t>Стеминг</a:t>
          </a:r>
          <a:endParaRPr lang="en-GB" sz="1700" kern="1200" dirty="0"/>
        </a:p>
      </dsp:txBody>
      <dsp:txXfrm>
        <a:off x="5075308" y="4000423"/>
        <a:ext cx="1736006" cy="1016308"/>
      </dsp:txXfrm>
    </dsp:sp>
    <dsp:sp modelId="{EA1B00EB-8CD6-4A36-8FB3-9CA69B2A2132}">
      <dsp:nvSpPr>
        <dsp:cNvPr id="0" name=""/>
        <dsp:cNvSpPr/>
      </dsp:nvSpPr>
      <dsp:spPr>
        <a:xfrm>
          <a:off x="7001267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4374713"/>
        <a:ext cx="267007" cy="267728"/>
      </dsp:txXfrm>
    </dsp:sp>
    <dsp:sp modelId="{150762EA-A2A8-4F20-A991-A8B049EA1AE0}">
      <dsp:nvSpPr>
        <dsp:cNvPr id="0" name=""/>
        <dsp:cNvSpPr/>
      </dsp:nvSpPr>
      <dsp:spPr>
        <a:xfrm>
          <a:off x="7562631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Лематизация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4000423"/>
        <a:ext cx="1736006" cy="1016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0" kern="1200" dirty="0">
              <a:effectLst/>
            </a:rPr>
            <a:t>Селекция</a:t>
          </a:r>
          <a:endParaRPr lang="en-GB" sz="16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Трансформиране на полета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Сегрегация на данни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Извадка от данните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 dirty="0"/>
            <a:t>Премахване на повтарящи се символи</a:t>
          </a:r>
          <a:endParaRPr lang="en-GB" sz="16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Сегрегация на данни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Извадка от данните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 на данни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Извадка от данните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 от данните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Обединяване</a:t>
          </a:r>
          <a:r>
            <a:rPr lang="en-GB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 данните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 на данни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 от данните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Обединяване на данните</a:t>
          </a:r>
          <a:endParaRPr lang="en-GB" sz="1700" kern="1200" dirty="0"/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Преминаване към малки букви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Обединяване</a:t>
          </a:r>
          <a:endParaRPr lang="en-GB" sz="1700" kern="1200" dirty="0"/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Преминаване към малки букви</a:t>
          </a:r>
          <a:endParaRPr lang="en-GB" sz="1700" kern="1200" dirty="0"/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„шумови думи“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Обединяване</a:t>
          </a:r>
          <a:endParaRPr lang="en-GB" sz="1700" kern="1200" dirty="0"/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Преминаване към малки букви</a:t>
          </a:r>
          <a:endParaRPr lang="en-GB" sz="1700" kern="1200" dirty="0"/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„шумови думи“</a:t>
          </a:r>
          <a:endParaRPr lang="en-GB" sz="1700" kern="1200" dirty="0"/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</a:t>
          </a:r>
          <a:r>
            <a:rPr lang="en-GB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91C9-3C93-4F3D-909B-7002A620D8B7}">
      <dsp:nvSpPr>
        <dsp:cNvPr id="0" name=""/>
        <dsp:cNvSpPr/>
      </dsp:nvSpPr>
      <dsp:spPr>
        <a:xfrm>
          <a:off x="580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0" kern="1200" dirty="0">
              <a:effectLst/>
            </a:rPr>
            <a:t>Селекция</a:t>
          </a:r>
          <a:endParaRPr lang="en-GB" sz="1700" b="0" kern="1200" dirty="0">
            <a:effectLst/>
          </a:endParaRPr>
        </a:p>
      </dsp:txBody>
      <dsp:txXfrm>
        <a:off x="37423" y="401934"/>
        <a:ext cx="1736006" cy="1016308"/>
      </dsp:txXfrm>
    </dsp:sp>
    <dsp:sp modelId="{825920AE-5745-4445-BB06-C142BAB5A749}">
      <dsp:nvSpPr>
        <dsp:cNvPr id="0" name=""/>
        <dsp:cNvSpPr/>
      </dsp:nvSpPr>
      <dsp:spPr>
        <a:xfrm>
          <a:off x="1963382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776224"/>
        <a:ext cx="267007" cy="267728"/>
      </dsp:txXfrm>
    </dsp:sp>
    <dsp:sp modelId="{2D0F26E4-7512-4E83-A056-A2C2C1B1C6AB}">
      <dsp:nvSpPr>
        <dsp:cNvPr id="0" name=""/>
        <dsp:cNvSpPr/>
      </dsp:nvSpPr>
      <dsp:spPr>
        <a:xfrm>
          <a:off x="2524746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Трансформиране на полета</a:t>
          </a:r>
          <a:endParaRPr lang="en-GB" sz="1700" kern="1200" dirty="0"/>
        </a:p>
      </dsp:txBody>
      <dsp:txXfrm>
        <a:off x="2556365" y="401934"/>
        <a:ext cx="1736006" cy="1016308"/>
      </dsp:txXfrm>
    </dsp:sp>
    <dsp:sp modelId="{F02881A8-20BA-4DCC-BF38-9AC3D2156623}">
      <dsp:nvSpPr>
        <dsp:cNvPr id="0" name=""/>
        <dsp:cNvSpPr/>
      </dsp:nvSpPr>
      <dsp:spPr>
        <a:xfrm>
          <a:off x="4482324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776224"/>
        <a:ext cx="267007" cy="267728"/>
      </dsp:txXfrm>
    </dsp:sp>
    <dsp:sp modelId="{47296123-2270-4FEE-953D-3D2CB5A82AB8}">
      <dsp:nvSpPr>
        <dsp:cNvPr id="0" name=""/>
        <dsp:cNvSpPr/>
      </dsp:nvSpPr>
      <dsp:spPr>
        <a:xfrm>
          <a:off x="5043689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Сегрегация</a:t>
          </a:r>
          <a:endParaRPr lang="en-GB" sz="1700" kern="1200" dirty="0"/>
        </a:p>
      </dsp:txBody>
      <dsp:txXfrm>
        <a:off x="5075308" y="401934"/>
        <a:ext cx="1736006" cy="1016308"/>
      </dsp:txXfrm>
    </dsp:sp>
    <dsp:sp modelId="{E2455044-56EB-4775-A8C8-857531A89047}">
      <dsp:nvSpPr>
        <dsp:cNvPr id="0" name=""/>
        <dsp:cNvSpPr/>
      </dsp:nvSpPr>
      <dsp:spPr>
        <a:xfrm>
          <a:off x="7001267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01267" y="776224"/>
        <a:ext cx="267007" cy="267728"/>
      </dsp:txXfrm>
    </dsp:sp>
    <dsp:sp modelId="{AAA0B1E5-8B01-4D03-A1BC-1B5881604B23}">
      <dsp:nvSpPr>
        <dsp:cNvPr id="0" name=""/>
        <dsp:cNvSpPr/>
      </dsp:nvSpPr>
      <dsp:spPr>
        <a:xfrm>
          <a:off x="7562631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Извадка</a:t>
          </a:r>
          <a:endParaRPr lang="en-GB" sz="1700" kern="1200" dirty="0"/>
        </a:p>
      </dsp:txBody>
      <dsp:txXfrm>
        <a:off x="7594250" y="401934"/>
        <a:ext cx="1736006" cy="1016308"/>
      </dsp:txXfrm>
    </dsp:sp>
    <dsp:sp modelId="{BAB15E58-5F93-4506-A617-B3803286149F}">
      <dsp:nvSpPr>
        <dsp:cNvPr id="0" name=""/>
        <dsp:cNvSpPr/>
      </dsp:nvSpPr>
      <dsp:spPr>
        <a:xfrm>
          <a:off x="9520209" y="686982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20209" y="776224"/>
        <a:ext cx="267007" cy="267728"/>
      </dsp:txXfrm>
    </dsp:sp>
    <dsp:sp modelId="{46EA6610-541F-4687-B360-DF1EE159A3A8}">
      <dsp:nvSpPr>
        <dsp:cNvPr id="0" name=""/>
        <dsp:cNvSpPr/>
      </dsp:nvSpPr>
      <dsp:spPr>
        <a:xfrm>
          <a:off x="10081574" y="370315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Обединяване</a:t>
          </a:r>
          <a:endParaRPr lang="en-GB" sz="1700" kern="1200" dirty="0"/>
        </a:p>
      </dsp:txBody>
      <dsp:txXfrm>
        <a:off x="10113193" y="401934"/>
        <a:ext cx="1736006" cy="1016308"/>
      </dsp:txXfrm>
    </dsp:sp>
    <dsp:sp modelId="{3C7434DC-39D3-401A-892F-F3175DDA6178}">
      <dsp:nvSpPr>
        <dsp:cNvPr id="0" name=""/>
        <dsp:cNvSpPr/>
      </dsp:nvSpPr>
      <dsp:spPr>
        <a:xfrm rot="5400000">
          <a:off x="10790476" y="1575809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0847332" y="1608195"/>
        <a:ext cx="267728" cy="267007"/>
      </dsp:txXfrm>
    </dsp:sp>
    <dsp:sp modelId="{F83E911D-29B1-4499-BFFD-E59DA61D1DF4}">
      <dsp:nvSpPr>
        <dsp:cNvPr id="0" name=""/>
        <dsp:cNvSpPr/>
      </dsp:nvSpPr>
      <dsp:spPr>
        <a:xfrm>
          <a:off x="1008157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Преминаване към малки букви</a:t>
          </a:r>
          <a:endParaRPr lang="en-GB" sz="1700" kern="1200" dirty="0"/>
        </a:p>
      </dsp:txBody>
      <dsp:txXfrm>
        <a:off x="10113193" y="2201179"/>
        <a:ext cx="1736006" cy="1016308"/>
      </dsp:txXfrm>
    </dsp:sp>
    <dsp:sp modelId="{8F0A39EF-ABFE-4031-8328-2B4802969240}">
      <dsp:nvSpPr>
        <dsp:cNvPr id="0" name=""/>
        <dsp:cNvSpPr/>
      </dsp:nvSpPr>
      <dsp:spPr>
        <a:xfrm rot="10800000">
          <a:off x="9541800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9656232" y="2575469"/>
        <a:ext cx="267007" cy="267728"/>
      </dsp:txXfrm>
    </dsp:sp>
    <dsp:sp modelId="{E98C226A-E4C7-4D8E-B35B-9906E09870C1}">
      <dsp:nvSpPr>
        <dsp:cNvPr id="0" name=""/>
        <dsp:cNvSpPr/>
      </dsp:nvSpPr>
      <dsp:spPr>
        <a:xfrm>
          <a:off x="7562631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„шумови думи“</a:t>
          </a:r>
          <a:endParaRPr lang="en-GB" sz="1700" kern="1200" dirty="0"/>
        </a:p>
      </dsp:txBody>
      <dsp:txXfrm>
        <a:off x="7594250" y="2201179"/>
        <a:ext cx="1736006" cy="1016308"/>
      </dsp:txXfrm>
    </dsp:sp>
    <dsp:sp modelId="{3F405293-9D7F-4F64-BD7E-61BC21B8EA3B}">
      <dsp:nvSpPr>
        <dsp:cNvPr id="0" name=""/>
        <dsp:cNvSpPr/>
      </dsp:nvSpPr>
      <dsp:spPr>
        <a:xfrm rot="10800000">
          <a:off x="7022858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7137290" y="2575469"/>
        <a:ext cx="267007" cy="267728"/>
      </dsp:txXfrm>
    </dsp:sp>
    <dsp:sp modelId="{4B9F4BC6-BE95-4E87-862F-9ED30C44DD27}">
      <dsp:nvSpPr>
        <dsp:cNvPr id="0" name=""/>
        <dsp:cNvSpPr/>
      </dsp:nvSpPr>
      <dsp:spPr>
        <a:xfrm>
          <a:off x="5043689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</a:t>
          </a:r>
          <a:r>
            <a:rPr lang="en-GB" sz="1700" kern="1200" dirty="0"/>
            <a:t>URL</a:t>
          </a:r>
        </a:p>
      </dsp:txBody>
      <dsp:txXfrm>
        <a:off x="5075308" y="2201179"/>
        <a:ext cx="1736006" cy="1016308"/>
      </dsp:txXfrm>
    </dsp:sp>
    <dsp:sp modelId="{71C53B4B-9951-414D-AD20-787F3360F1BE}">
      <dsp:nvSpPr>
        <dsp:cNvPr id="0" name=""/>
        <dsp:cNvSpPr/>
      </dsp:nvSpPr>
      <dsp:spPr>
        <a:xfrm rot="10800000">
          <a:off x="4503915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618347" y="2575469"/>
        <a:ext cx="267007" cy="267728"/>
      </dsp:txXfrm>
    </dsp:sp>
    <dsp:sp modelId="{52315A94-5751-4956-B7EA-1AC28057640F}">
      <dsp:nvSpPr>
        <dsp:cNvPr id="0" name=""/>
        <dsp:cNvSpPr/>
      </dsp:nvSpPr>
      <dsp:spPr>
        <a:xfrm>
          <a:off x="2524746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пунктуация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2201179"/>
        <a:ext cx="1736006" cy="1016308"/>
      </dsp:txXfrm>
    </dsp:sp>
    <dsp:sp modelId="{1855461E-1678-47A2-93E0-AEBF74E8BC67}">
      <dsp:nvSpPr>
        <dsp:cNvPr id="0" name=""/>
        <dsp:cNvSpPr/>
      </dsp:nvSpPr>
      <dsp:spPr>
        <a:xfrm rot="10800000">
          <a:off x="1984973" y="2486227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099405" y="2575469"/>
        <a:ext cx="267007" cy="267728"/>
      </dsp:txXfrm>
    </dsp:sp>
    <dsp:sp modelId="{6E338D87-9174-4FD7-AA82-6EDB96085BE3}">
      <dsp:nvSpPr>
        <dsp:cNvPr id="0" name=""/>
        <dsp:cNvSpPr/>
      </dsp:nvSpPr>
      <dsp:spPr>
        <a:xfrm>
          <a:off x="5804" y="2169560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 dirty="0"/>
            <a:t>Премахване на повтарящи се символи</a:t>
          </a:r>
          <a:endParaRPr lang="en-GB" sz="1700" kern="1200" dirty="0"/>
        </a:p>
      </dsp:txBody>
      <dsp:txXfrm>
        <a:off x="37423" y="2201179"/>
        <a:ext cx="1736006" cy="1016308"/>
      </dsp:txXfrm>
    </dsp:sp>
    <dsp:sp modelId="{F4DB9445-AC75-4945-8717-0626492ACCD2}">
      <dsp:nvSpPr>
        <dsp:cNvPr id="0" name=""/>
        <dsp:cNvSpPr/>
      </dsp:nvSpPr>
      <dsp:spPr>
        <a:xfrm rot="5400000">
          <a:off x="714706" y="3375054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771562" y="3407440"/>
        <a:ext cx="267728" cy="267007"/>
      </dsp:txXfrm>
    </dsp:sp>
    <dsp:sp modelId="{601A45CB-F822-4E9A-B7B0-06B016677849}">
      <dsp:nvSpPr>
        <dsp:cNvPr id="0" name=""/>
        <dsp:cNvSpPr/>
      </dsp:nvSpPr>
      <dsp:spPr>
        <a:xfrm>
          <a:off x="5804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Премахване на числа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3" y="4000423"/>
        <a:ext cx="1736006" cy="1016308"/>
      </dsp:txXfrm>
    </dsp:sp>
    <dsp:sp modelId="{DB424FD4-B36B-4478-86C8-3FDDA6F22C9A}">
      <dsp:nvSpPr>
        <dsp:cNvPr id="0" name=""/>
        <dsp:cNvSpPr/>
      </dsp:nvSpPr>
      <dsp:spPr>
        <a:xfrm>
          <a:off x="1963382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63382" y="4374713"/>
        <a:ext cx="267007" cy="267728"/>
      </dsp:txXfrm>
    </dsp:sp>
    <dsp:sp modelId="{073B85A4-6EAD-4AA1-B47D-1E39C3EEBA15}">
      <dsp:nvSpPr>
        <dsp:cNvPr id="0" name=""/>
        <dsp:cNvSpPr/>
      </dsp:nvSpPr>
      <dsp:spPr>
        <a:xfrm>
          <a:off x="2524746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Разделяне на текста на графични думи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56365" y="4000423"/>
        <a:ext cx="1736006" cy="1016308"/>
      </dsp:txXfrm>
    </dsp:sp>
    <dsp:sp modelId="{7F69959D-3824-40C4-AD75-4212C2FBC968}">
      <dsp:nvSpPr>
        <dsp:cNvPr id="0" name=""/>
        <dsp:cNvSpPr/>
      </dsp:nvSpPr>
      <dsp:spPr>
        <a:xfrm>
          <a:off x="4482324" y="4285471"/>
          <a:ext cx="381439" cy="446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82324" y="4374713"/>
        <a:ext cx="267007" cy="267728"/>
      </dsp:txXfrm>
    </dsp:sp>
    <dsp:sp modelId="{20AD2ECA-689B-40DD-A93C-6C8D671704CF}">
      <dsp:nvSpPr>
        <dsp:cNvPr id="0" name=""/>
        <dsp:cNvSpPr/>
      </dsp:nvSpPr>
      <dsp:spPr>
        <a:xfrm>
          <a:off x="5043689" y="3968804"/>
          <a:ext cx="1799244" cy="1079546"/>
        </a:xfrm>
        <a:prstGeom prst="roundRect">
          <a:avLst>
            <a:gd name="adj" fmla="val 10000"/>
          </a:avLst>
        </a:prstGeom>
        <a:solidFill>
          <a:srgbClr val="23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Стеминг</a:t>
          </a:r>
          <a:endParaRPr lang="en-GB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5308" y="4000423"/>
        <a:ext cx="1736006" cy="1016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6DB3F-E3C7-4783-896C-3547EB3FEF26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63D68-DFB0-48C7-AF74-EA627CE33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25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6BD05-42CC-4627-A97E-BEA4EB0A74EE}" type="datetime1">
              <a:rPr lang="bg-BG" smtClean="0"/>
              <a:t>24.1.2024 г.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892427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D283-FE3A-46C7-9A7D-3575F2B4A07C}" type="datetime1">
              <a:rPr lang="bg-BG" smtClean="0"/>
              <a:t>24.1.2024 г.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12010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71B3076D-8AB7-4615-914A-A88650AFF731}" type="datetime1">
              <a:rPr lang="bg-BG" smtClean="0"/>
              <a:t>24.1.2024 г.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764"/>
      </p:ext>
    </p:extLst>
  </p:cSld>
  <p:clrMapOvr>
    <a:masterClrMapping/>
  </p:clrMapOvr>
  <p:transition spd="med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E37C-1EF2-C822-5266-F39B7E8C3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1ED69-79CB-BB56-AEAB-9CFAD4B2E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FF01E-E87B-FA4D-AF9A-E71A0976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83F2-07F8-46F3-A50F-262BA2B74547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0A6A1-EE8D-3705-4D4C-A11FFA2B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A5CA7-8C41-D513-B2CF-5EA9AF01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B03E-A7C9-4DF8-8B0E-84552A2438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549026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1DEE-B5B9-449C-8345-1B59B0437AE2}" type="datetime1">
              <a:rPr lang="bg-BG" smtClean="0"/>
              <a:t>24.1.2024 г.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08585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9B3C01D1-2443-4275-937A-1C4DCF082069}" type="datetime1">
              <a:rPr lang="bg-BG" smtClean="0"/>
              <a:t>24.1.2024 г.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4711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EB546CE3-C0EE-418F-9D84-2720B3AD53A9}" type="datetime1">
              <a:rPr lang="bg-BG" smtClean="0"/>
              <a:t>24.1.2024 г.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83826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0BA55612-E38F-411D-A7CF-6D7A715F5E93}" type="datetime1">
              <a:rPr lang="bg-BG" smtClean="0"/>
              <a:t>24.1.2024 г.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62164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4E5E-2DBC-48D1-912C-6242E4C27307}" type="datetime1">
              <a:rPr lang="bg-BG" smtClean="0"/>
              <a:t>24.1.2024 г.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79945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885A-68D7-4395-B7BE-292B2D276D72}" type="datetime1">
              <a:rPr lang="bg-BG" smtClean="0"/>
              <a:t>24.1.2024 г.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75736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A0B8C5A-B467-4516-B238-0E410375FAED}" type="datetime1">
              <a:rPr lang="bg-BG" smtClean="0"/>
              <a:t>24.1.2024 г.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408614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86C0B038-CAA6-479D-9452-488D15CA3AF6}" type="datetime1">
              <a:rPr lang="bg-BG" smtClean="0"/>
              <a:t>24.1.2024 г.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211979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9BAF94C-7548-4C2D-A636-7EDE281ED918}" type="datetime1">
              <a:rPr lang="bg-BG" smtClean="0"/>
              <a:t>24.1.2024 г.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12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ransition spd="med">
    <p:wipe/>
  </p:transition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4650A-2257-1E98-A756-4E0FCBAD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7DD87-6B27-151D-BE33-342C71BB9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46877-EBC7-1438-6BCA-B13490A74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183F2-07F8-46F3-A50F-262BA2B74547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6D68D-800D-6426-0855-371CC211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7BFB-D7E4-8507-27C9-7E2C405B3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CB03E-A7C9-4DF8-8B0E-84552A2438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88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kazanova/sentiment140/data" TargetMode="External"/><Relationship Id="rId3" Type="http://schemas.openxmlformats.org/officeDocument/2006/relationships/hyperlink" Target="https://expert-bg.org/blog/machine-learning-metriki-za-oczenka-na-klasifikaczionni-modeli/" TargetMode="External"/><Relationship Id="rId7" Type="http://schemas.openxmlformats.org/officeDocument/2006/relationships/hyperlink" Target="https://monkeylearn.com/natural-language-processing/" TargetMode="External"/><Relationship Id="rId2" Type="http://schemas.openxmlformats.org/officeDocument/2006/relationships/hyperlink" Target="https://www.unwe.bg/uploads/Alternatives/Stanimira_Alternativi%20br_1_2017_B-2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nalyticsvidhya.com/blog/2021/06/twitter-sentiment-analysis-a-nlp-use-case-for-beginners/" TargetMode="External"/><Relationship Id="rId5" Type="http://schemas.openxmlformats.org/officeDocument/2006/relationships/hyperlink" Target="https://www.nitorinfotech.com/blog/top-4-types-of-sentiment-analysis/" TargetMode="External"/><Relationship Id="rId10" Type="http://schemas.openxmlformats.org/officeDocument/2006/relationships/image" Target="../media/image58.svg"/><Relationship Id="rId4" Type="http://schemas.openxmlformats.org/officeDocument/2006/relationships/hyperlink" Target="https://developers.google.com/machine-learning/crash-course/classification/roc-and-auc" TargetMode="External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0881-2B70-FC24-E4F3-1BE45012A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360210"/>
            <a:ext cx="12191999" cy="2044269"/>
          </a:xfrm>
        </p:spPr>
        <p:txBody>
          <a:bodyPr>
            <a:no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Slab ExtraBold" pitchFamily="2" charset="0"/>
                <a:ea typeface="Roboto Slab ExtraBold" pitchFamily="2" charset="0"/>
              </a:rPr>
              <a:t>Сравнение между модели за анализ на чувствата, специфични за домейна и с общо предназначение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Slab ExtraBold" pitchFamily="2" charset="0"/>
                <a:ea typeface="Roboto Slab ExtraBold" pitchFamily="2" charset="0"/>
              </a:rPr>
              <a:t>, </a:t>
            </a:r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Slab ExtraBold" pitchFamily="2" charset="0"/>
                <a:ea typeface="Roboto Slab ExtraBold" pitchFamily="2" charset="0"/>
              </a:rPr>
              <a:t>върху данни от </a:t>
            </a: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Slab ExtraBold" pitchFamily="2" charset="0"/>
                <a:ea typeface="Roboto Slab ExtraBold" pitchFamily="2" charset="0"/>
              </a:rPr>
              <a:t>Tweeter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A240F-9D7A-0688-1A58-7026D026E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2434"/>
            <a:ext cx="9144000" cy="1926270"/>
          </a:xfrm>
        </p:spPr>
        <p:txBody>
          <a:bodyPr>
            <a:normAutofit/>
          </a:bodyPr>
          <a:lstStyle/>
          <a:p>
            <a:r>
              <a:rPr lang="bg-BG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Стефан Велев</a:t>
            </a:r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bg-BG" dirty="0">
                <a:latin typeface="Roboto Condensed" panose="02000000000000000000" pitchFamily="2" charset="0"/>
                <a:ea typeface="Roboto Condensed" panose="02000000000000000000" pitchFamily="2" charset="0"/>
              </a:rPr>
              <a:t>Ф</a:t>
            </a:r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bg-BG" dirty="0">
                <a:latin typeface="Roboto Condensed" panose="02000000000000000000" pitchFamily="2" charset="0"/>
                <a:ea typeface="Roboto Condensed" panose="02000000000000000000" pitchFamily="2" charset="0"/>
              </a:rPr>
              <a:t>Н</a:t>
            </a:r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.: </a:t>
            </a:r>
            <a:r>
              <a:rPr lang="en-GB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62537</a:t>
            </a:r>
            <a:endParaRPr lang="bg-BG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bg-BG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Софтуерно инженерство</a:t>
            </a:r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GB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IV</a:t>
            </a:r>
            <a:r>
              <a:rPr lang="bg-BG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bg-BG" dirty="0">
                <a:latin typeface="Roboto Condensed" panose="02000000000000000000" pitchFamily="2" charset="0"/>
                <a:ea typeface="Roboto Condensed" panose="02000000000000000000" pitchFamily="2" charset="0"/>
              </a:rPr>
              <a:t>курс</a:t>
            </a:r>
            <a:endParaRPr lang="en-GB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bg-BG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Софийски университет </a:t>
            </a:r>
            <a:r>
              <a:rPr lang="en-GB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“</a:t>
            </a:r>
            <a:r>
              <a:rPr lang="bg-BG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Св. Климент Охридски</a:t>
            </a:r>
            <a:r>
              <a:rPr lang="en-GB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5529E8-30D9-0DC3-56DE-CF243390EE7C}"/>
              </a:ext>
            </a:extLst>
          </p:cNvPr>
          <p:cNvCxnSpPr/>
          <p:nvPr/>
        </p:nvCxnSpPr>
        <p:spPr>
          <a:xfrm>
            <a:off x="0" y="369457"/>
            <a:ext cx="12192000" cy="0"/>
          </a:xfrm>
          <a:prstGeom prst="line">
            <a:avLst/>
          </a:prstGeom>
          <a:ln w="16510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ack and white drawing of a person with a beard&#10;&#10;Description automatically generated">
            <a:extLst>
              <a:ext uri="{FF2B5EF4-FFF2-40B4-BE49-F238E27FC236}">
                <a16:creationId xmlns:a16="http://schemas.microsoft.com/office/drawing/2014/main" id="{52472869-F638-234E-5D40-8EB8F4D5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31" y="4303460"/>
            <a:ext cx="1631938" cy="25740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7E3070-F726-367B-854D-5637C2E45660}"/>
              </a:ext>
            </a:extLst>
          </p:cNvPr>
          <p:cNvCxnSpPr>
            <a:cxnSpLocks/>
          </p:cNvCxnSpPr>
          <p:nvPr/>
        </p:nvCxnSpPr>
        <p:spPr>
          <a:xfrm>
            <a:off x="0" y="4183840"/>
            <a:ext cx="12201525" cy="0"/>
          </a:xfrm>
          <a:prstGeom prst="line">
            <a:avLst/>
          </a:prstGeom>
          <a:ln w="16510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Smiling face outline with solid fill">
            <a:extLst>
              <a:ext uri="{FF2B5EF4-FFF2-40B4-BE49-F238E27FC236}">
                <a16:creationId xmlns:a16="http://schemas.microsoft.com/office/drawing/2014/main" id="{883055F5-BA07-1B9C-CEB8-E1639843E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437" y="4858210"/>
            <a:ext cx="1369680" cy="1369680"/>
          </a:xfrm>
          <a:prstGeom prst="rect">
            <a:avLst/>
          </a:prstGeom>
        </p:spPr>
      </p:pic>
      <p:pic>
        <p:nvPicPr>
          <p:cNvPr id="11" name="Graphic 10" descr="Sad face outline with solid fill">
            <a:extLst>
              <a:ext uri="{FF2B5EF4-FFF2-40B4-BE49-F238E27FC236}">
                <a16:creationId xmlns:a16="http://schemas.microsoft.com/office/drawing/2014/main" id="{4BC7E5B4-36F5-7747-42AD-06319377B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1832" y="4858210"/>
            <a:ext cx="1369680" cy="136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75617"/>
      </p:ext>
    </p:extLst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459020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Автоматичен анализ на чувствата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1F9971-385E-89F2-F774-C814D3E57B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6512" y="1867603"/>
            <a:ext cx="12198512" cy="4394652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b="1" dirty="0"/>
              <a:t>Процес на обучение – </a:t>
            </a:r>
            <a:r>
              <a:rPr lang="ru-RU" dirty="0" err="1"/>
              <a:t>моделът</a:t>
            </a:r>
            <a:r>
              <a:rPr lang="ru-RU" dirty="0"/>
              <a:t> се учи да </a:t>
            </a:r>
            <a:r>
              <a:rPr lang="ru-RU" dirty="0" err="1"/>
              <a:t>асоциира</a:t>
            </a:r>
            <a:r>
              <a:rPr lang="ru-RU" dirty="0"/>
              <a:t> определен вход (текст)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съответния</a:t>
            </a:r>
            <a:r>
              <a:rPr lang="ru-RU" dirty="0"/>
              <a:t> </a:t>
            </a:r>
            <a:r>
              <a:rPr lang="ru-RU" dirty="0" err="1"/>
              <a:t>изход</a:t>
            </a:r>
            <a:r>
              <a:rPr lang="ru-RU" dirty="0"/>
              <a:t> (</a:t>
            </a:r>
            <a:r>
              <a:rPr lang="ru-RU" dirty="0" err="1"/>
              <a:t>таг</a:t>
            </a:r>
            <a:r>
              <a:rPr lang="ru-RU" dirty="0"/>
              <a:t>) </a:t>
            </a:r>
            <a:r>
              <a:rPr lang="ru-RU" dirty="0" err="1"/>
              <a:t>въз</a:t>
            </a:r>
            <a:r>
              <a:rPr lang="ru-RU" dirty="0"/>
              <a:t> основа на </a:t>
            </a:r>
            <a:r>
              <a:rPr lang="ru-RU" dirty="0" err="1"/>
              <a:t>тестовите</a:t>
            </a:r>
            <a:r>
              <a:rPr lang="ru-RU" dirty="0"/>
              <a:t> </a:t>
            </a:r>
            <a:r>
              <a:rPr lang="ru-RU" dirty="0" err="1"/>
              <a:t>примери</a:t>
            </a:r>
            <a:r>
              <a:rPr lang="ru-RU" dirty="0"/>
              <a:t>, </a:t>
            </a:r>
            <a:r>
              <a:rPr lang="ru-RU" dirty="0" err="1"/>
              <a:t>използвани</a:t>
            </a:r>
            <a:r>
              <a:rPr lang="ru-RU" dirty="0"/>
              <a:t> за обучение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b="1" dirty="0" err="1"/>
              <a:t>Процес</a:t>
            </a:r>
            <a:r>
              <a:rPr lang="ru-RU" b="1" dirty="0"/>
              <a:t> на </a:t>
            </a:r>
            <a:r>
              <a:rPr lang="ru-RU" b="1" dirty="0" err="1"/>
              <a:t>предсказване</a:t>
            </a:r>
            <a:r>
              <a:rPr lang="ru-RU" b="1" dirty="0"/>
              <a:t> </a:t>
            </a:r>
            <a:r>
              <a:rPr lang="ru-RU" dirty="0"/>
              <a:t>– </a:t>
            </a:r>
            <a:r>
              <a:rPr lang="ru-RU" dirty="0" err="1"/>
              <a:t>трансформиране</a:t>
            </a:r>
            <a:r>
              <a:rPr lang="ru-RU" dirty="0"/>
              <a:t> на </a:t>
            </a:r>
            <a:r>
              <a:rPr lang="ru-RU" dirty="0" err="1"/>
              <a:t>невиждани</a:t>
            </a:r>
            <a:r>
              <a:rPr lang="ru-RU" dirty="0"/>
              <a:t> </a:t>
            </a:r>
            <a:r>
              <a:rPr lang="ru-RU" dirty="0" err="1"/>
              <a:t>текстови</a:t>
            </a:r>
            <a:r>
              <a:rPr lang="ru-RU" dirty="0"/>
              <a:t> </a:t>
            </a:r>
            <a:r>
              <a:rPr lang="ru-RU" dirty="0" err="1"/>
              <a:t>входове</a:t>
            </a:r>
            <a:r>
              <a:rPr lang="ru-RU" dirty="0"/>
              <a:t> </a:t>
            </a:r>
            <a:r>
              <a:rPr lang="ru-RU" dirty="0" err="1"/>
              <a:t>във</a:t>
            </a:r>
            <a:r>
              <a:rPr lang="ru-RU" dirty="0"/>
              <a:t> </a:t>
            </a:r>
            <a:r>
              <a:rPr lang="ru-RU" dirty="0" err="1"/>
              <a:t>вектори</a:t>
            </a:r>
            <a:r>
              <a:rPr lang="ru-RU" dirty="0"/>
              <a:t> с характеристики, </a:t>
            </a:r>
            <a:r>
              <a:rPr lang="ru-RU" dirty="0" err="1"/>
              <a:t>които</a:t>
            </a:r>
            <a:r>
              <a:rPr lang="ru-RU" dirty="0"/>
              <a:t> се </a:t>
            </a:r>
            <a:r>
              <a:rPr lang="ru-RU" dirty="0" err="1"/>
              <a:t>подават</a:t>
            </a:r>
            <a:r>
              <a:rPr lang="ru-RU" dirty="0"/>
              <a:t> на </a:t>
            </a:r>
            <a:r>
              <a:rPr lang="ru-RU" dirty="0" err="1"/>
              <a:t>модела</a:t>
            </a:r>
            <a:r>
              <a:rPr lang="ru-RU" dirty="0"/>
              <a:t>,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генерира</a:t>
            </a:r>
            <a:r>
              <a:rPr lang="ru-RU" dirty="0"/>
              <a:t> </a:t>
            </a:r>
            <a:r>
              <a:rPr lang="ru-RU" dirty="0" err="1"/>
              <a:t>предсказаните</a:t>
            </a:r>
            <a:r>
              <a:rPr lang="ru-RU" dirty="0"/>
              <a:t> </a:t>
            </a:r>
            <a:r>
              <a:rPr lang="ru-RU" dirty="0" err="1"/>
              <a:t>тагове</a:t>
            </a:r>
            <a:r>
              <a:rPr lang="ru-RU" dirty="0"/>
              <a:t> (+-0)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b="1" dirty="0"/>
              <a:t>Bag-of-words</a:t>
            </a:r>
            <a:r>
              <a:rPr lang="en-GB" dirty="0"/>
              <a:t> </a:t>
            </a:r>
            <a:r>
              <a:rPr lang="bg-BG" dirty="0"/>
              <a:t>и </a:t>
            </a:r>
            <a:r>
              <a:rPr lang="en-GB" b="1" dirty="0"/>
              <a:t>bag-of-</a:t>
            </a:r>
            <a:r>
              <a:rPr lang="en-GB" b="1" dirty="0" err="1"/>
              <a:t>ngrams</a:t>
            </a:r>
            <a:r>
              <a:rPr lang="en-GB" dirty="0"/>
              <a:t> </a:t>
            </a:r>
            <a:r>
              <a:rPr lang="bg-BG" dirty="0"/>
              <a:t>техники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b="1" dirty="0"/>
              <a:t>Класификационни алгоритми:</a:t>
            </a:r>
          </a:p>
          <a:p>
            <a:pPr marL="742950" lvl="1" indent="-514350">
              <a:buFont typeface="Arial" panose="020B0604020202020204" pitchFamily="34" charset="0"/>
              <a:buChar char="•"/>
            </a:pPr>
            <a:r>
              <a:rPr lang="bg-BG" b="1" dirty="0"/>
              <a:t>Наивен </a:t>
            </a:r>
            <a:r>
              <a:rPr lang="bg-BG" b="1" dirty="0" err="1"/>
              <a:t>Бейсов</a:t>
            </a:r>
            <a:r>
              <a:rPr lang="bg-BG" b="1" dirty="0"/>
              <a:t> класификатор </a:t>
            </a:r>
            <a:r>
              <a:rPr lang="bg-BG" dirty="0"/>
              <a:t>– теорема на </a:t>
            </a:r>
            <a:r>
              <a:rPr lang="bg-BG" dirty="0" err="1"/>
              <a:t>Бейс</a:t>
            </a:r>
            <a:endParaRPr lang="bg-BG" dirty="0"/>
          </a:p>
          <a:p>
            <a:pPr marL="742950" lvl="1" indent="-514350">
              <a:buFont typeface="Arial" panose="020B0604020202020204" pitchFamily="34" charset="0"/>
              <a:buChar char="•"/>
            </a:pPr>
            <a:r>
              <a:rPr lang="bg-BG" b="1"/>
              <a:t>Логистична </a:t>
            </a:r>
            <a:r>
              <a:rPr lang="bg-BG" b="1" dirty="0"/>
              <a:t>регресия </a:t>
            </a:r>
            <a:r>
              <a:rPr lang="bg-BG" dirty="0"/>
              <a:t>– предсказване на </a:t>
            </a:r>
            <a:r>
              <a:rPr lang="en-GB" dirty="0"/>
              <a:t>Y </a:t>
            </a:r>
            <a:r>
              <a:rPr lang="bg-BG" dirty="0"/>
              <a:t>при дадено </a:t>
            </a:r>
            <a:r>
              <a:rPr lang="en-GB" dirty="0"/>
              <a:t>X</a:t>
            </a:r>
          </a:p>
          <a:p>
            <a:pPr marL="742950" lvl="1" indent="-514350">
              <a:buFont typeface="Arial" panose="020B0604020202020204" pitchFamily="34" charset="0"/>
              <a:buChar char="•"/>
            </a:pPr>
            <a:r>
              <a:rPr lang="bg-BG" b="1" dirty="0"/>
              <a:t>Машина с поддържащи вектори </a:t>
            </a:r>
            <a:r>
              <a:rPr lang="bg-BG" dirty="0"/>
              <a:t>– обучаващите примери като точки в </a:t>
            </a:r>
            <a:r>
              <a:rPr lang="en-GB" dirty="0"/>
              <a:t>n-</a:t>
            </a:r>
            <a:r>
              <a:rPr lang="bg-BG" dirty="0"/>
              <a:t>мерно пространство</a:t>
            </a:r>
            <a:endParaRPr lang="en-GB" dirty="0"/>
          </a:p>
          <a:p>
            <a:pPr marL="742950" lvl="1" indent="-514350">
              <a:buFont typeface="Arial" panose="020B0604020202020204" pitchFamily="34" charset="0"/>
              <a:buChar char="•"/>
            </a:pPr>
            <a:r>
              <a:rPr lang="bg-BG" b="1" dirty="0"/>
              <a:t>Дълбоко самообучение </a:t>
            </a:r>
            <a:r>
              <a:rPr lang="bg-BG" dirty="0"/>
              <a:t>– вдъхновено от структурата и функцията на мозъка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43499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90956" y="6468045"/>
            <a:ext cx="221008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5055654" y="-45899"/>
            <a:ext cx="2080692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Подходи за решение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538194"/>
      </p:ext>
    </p:extLst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3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0249" y="4500929"/>
            <a:ext cx="11444858" cy="20476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bg-BG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bg-BG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Проектиране</a:t>
            </a:r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713631F-A562-E8CF-F437-13BF635DC7BF}"/>
              </a:ext>
            </a:extLst>
          </p:cNvPr>
          <p:cNvSpPr txBox="1">
            <a:spLocks/>
          </p:cNvSpPr>
          <p:nvPr/>
        </p:nvSpPr>
        <p:spPr>
          <a:xfrm>
            <a:off x="3948373" y="5508035"/>
            <a:ext cx="7559422" cy="1408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“First, solve the problem. Then write the code.” </a:t>
            </a:r>
          </a:p>
          <a:p>
            <a:pPr algn="r"/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(John Johnson)</a:t>
            </a:r>
            <a:endParaRPr lang="bg-BG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F2196B-AF26-C927-28CD-DE8937E9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38542" y="-58609"/>
            <a:ext cx="12395195" cy="47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014721"/>
      </p:ext>
    </p:extLst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1F9971-385E-89F2-F774-C814D3E57B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961" y="1239532"/>
            <a:ext cx="12198512" cy="5140774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dirty="0"/>
              <a:t>От областта на </a:t>
            </a:r>
            <a:r>
              <a:rPr lang="bg-BG" b="1" dirty="0"/>
              <a:t>социалната мрежа </a:t>
            </a:r>
            <a:r>
              <a:rPr lang="en-GB" b="1" dirty="0"/>
              <a:t>Twitter/X </a:t>
            </a:r>
            <a:r>
              <a:rPr lang="en-GB" dirty="0"/>
              <a:t>– 1.6 </a:t>
            </a:r>
            <a:r>
              <a:rPr lang="bg-BG" dirty="0"/>
              <a:t>милиона съобщения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b="1" dirty="0"/>
              <a:t>Kaggle: </a:t>
            </a:r>
            <a:r>
              <a:rPr lang="en-GB" dirty="0"/>
              <a:t>Sentiment140 dataset with 1.6 million tweets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b="1" dirty="0"/>
              <a:t>Полета:</a:t>
            </a:r>
          </a:p>
          <a:p>
            <a:pPr marL="7429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target (int64) </a:t>
            </a:r>
            <a:r>
              <a:rPr lang="en-GB" dirty="0"/>
              <a:t>–</a:t>
            </a:r>
            <a:r>
              <a:rPr lang="en-GB" b="1" dirty="0"/>
              <a:t> </a:t>
            </a:r>
            <a:r>
              <a:rPr lang="bg-BG" dirty="0"/>
              <a:t>оценъчния заряд на съобщението </a:t>
            </a:r>
            <a:br>
              <a:rPr lang="en-GB" dirty="0"/>
            </a:br>
            <a:r>
              <a:rPr lang="bg-BG" dirty="0"/>
              <a:t>(0 – негативни, 4 – положителни)</a:t>
            </a:r>
          </a:p>
          <a:p>
            <a:pPr marL="7429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ids (int64) </a:t>
            </a:r>
            <a:r>
              <a:rPr lang="en-GB" dirty="0"/>
              <a:t>– </a:t>
            </a:r>
            <a:r>
              <a:rPr lang="bg-BG" dirty="0"/>
              <a:t>уникалният идентификатор на съобщението</a:t>
            </a:r>
          </a:p>
          <a:p>
            <a:pPr marL="7429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date (object) </a:t>
            </a:r>
            <a:r>
              <a:rPr lang="en-GB" dirty="0"/>
              <a:t>– </a:t>
            </a:r>
            <a:r>
              <a:rPr lang="bg-BG" dirty="0"/>
              <a:t>датата на публикуване на съобщението</a:t>
            </a:r>
          </a:p>
          <a:p>
            <a:pPr marL="7429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flag (object) </a:t>
            </a:r>
            <a:r>
              <a:rPr lang="en-GB" dirty="0"/>
              <a:t>– </a:t>
            </a:r>
            <a:r>
              <a:rPr lang="bg-BG" dirty="0"/>
              <a:t>заявката към съобщението</a:t>
            </a:r>
          </a:p>
          <a:p>
            <a:pPr marL="7429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user (object) </a:t>
            </a:r>
            <a:r>
              <a:rPr lang="en-GB" dirty="0"/>
              <a:t>– </a:t>
            </a:r>
            <a:r>
              <a:rPr lang="bg-BG" dirty="0"/>
              <a:t>потребителят, публикувал съобщението</a:t>
            </a:r>
          </a:p>
          <a:p>
            <a:pPr marL="7429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text (object) </a:t>
            </a:r>
            <a:r>
              <a:rPr lang="en-GB" dirty="0"/>
              <a:t>– </a:t>
            </a:r>
            <a:r>
              <a:rPr lang="bg-BG" dirty="0"/>
              <a:t>текстът на съобщението</a:t>
            </a:r>
          </a:p>
          <a:p>
            <a:pPr marL="742950" lvl="1" indent="-514350">
              <a:buFont typeface="Arial" panose="020B0604020202020204" pitchFamily="34" charset="0"/>
              <a:buChar char="•"/>
            </a:pPr>
            <a:endParaRPr lang="bg-BG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12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ECDC6-CA12-0107-C9BB-A421D7CEC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26" y="3198068"/>
            <a:ext cx="4476913" cy="32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44897"/>
      </p:ext>
    </p:extLst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13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964459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03992-BA37-39AF-8EC8-1CF01F8F6C0E}"/>
              </a:ext>
            </a:extLst>
          </p:cNvPr>
          <p:cNvSpPr/>
          <p:nvPr/>
        </p:nvSpPr>
        <p:spPr>
          <a:xfrm>
            <a:off x="61197" y="3117726"/>
            <a:ext cx="250651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241A4-F690-9711-AEED-B528CE01F2A7}"/>
              </a:ext>
            </a:extLst>
          </p:cNvPr>
          <p:cNvSpPr/>
          <p:nvPr/>
        </p:nvSpPr>
        <p:spPr>
          <a:xfrm>
            <a:off x="2567708" y="3034670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9BEFA3-BBD7-5CC4-8EB7-649A50C24AC6}"/>
              </a:ext>
            </a:extLst>
          </p:cNvPr>
          <p:cNvSpPr/>
          <p:nvPr/>
        </p:nvSpPr>
        <p:spPr>
          <a:xfrm>
            <a:off x="5038434" y="3128854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5D7C4B-F5A0-76EA-DD2A-CB293C6EFCA0}"/>
              </a:ext>
            </a:extLst>
          </p:cNvPr>
          <p:cNvSpPr/>
          <p:nvPr/>
        </p:nvSpPr>
        <p:spPr>
          <a:xfrm>
            <a:off x="7214899" y="3117726"/>
            <a:ext cx="2935865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E37B-A1F5-FE18-EA1B-DDE19B6ABF21}"/>
              </a:ext>
            </a:extLst>
          </p:cNvPr>
          <p:cNvSpPr/>
          <p:nvPr/>
        </p:nvSpPr>
        <p:spPr>
          <a:xfrm>
            <a:off x="9264213" y="2540001"/>
            <a:ext cx="280771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BC3A3-2236-5A89-7E41-CA5C44C108E3}"/>
              </a:ext>
            </a:extLst>
          </p:cNvPr>
          <p:cNvSpPr/>
          <p:nvPr/>
        </p:nvSpPr>
        <p:spPr>
          <a:xfrm>
            <a:off x="9624292" y="1283983"/>
            <a:ext cx="244763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D4B168-BE6D-B33B-6747-9DE56F5D42A8}"/>
              </a:ext>
            </a:extLst>
          </p:cNvPr>
          <p:cNvSpPr/>
          <p:nvPr/>
        </p:nvSpPr>
        <p:spPr>
          <a:xfrm>
            <a:off x="7157023" y="1254553"/>
            <a:ext cx="244763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48AD0E-FCE9-5E24-C3DC-81DDB31E8445}"/>
              </a:ext>
            </a:extLst>
          </p:cNvPr>
          <p:cNvSpPr/>
          <p:nvPr/>
        </p:nvSpPr>
        <p:spPr>
          <a:xfrm>
            <a:off x="4626265" y="1153966"/>
            <a:ext cx="244763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E66A6A-96A5-29D2-4106-3CE852F116A6}"/>
              </a:ext>
            </a:extLst>
          </p:cNvPr>
          <p:cNvSpPr/>
          <p:nvPr/>
        </p:nvSpPr>
        <p:spPr>
          <a:xfrm>
            <a:off x="2044701" y="1153966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38042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246586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Селекция</a:t>
            </a:r>
            <a:r>
              <a:rPr lang="en-GB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14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E8CE6D-E28D-A4BC-9FA4-DEB416E9F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11" y="5692543"/>
            <a:ext cx="7528023" cy="5386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 = </a:t>
            </a:r>
            <a:r>
              <a:rPr kumimoji="0" lang="en-GB" altLang="en-US" sz="32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df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[[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'target'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]]</a:t>
            </a: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GB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C8B9357-AB75-93CA-79E5-2D1CBF409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00" y="1408980"/>
            <a:ext cx="526415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df.info()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0D62A-BB19-13EF-65DC-84B648FD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2" y="1855886"/>
            <a:ext cx="4038600" cy="3543300"/>
          </a:xfrm>
          <a:prstGeom prst="rect">
            <a:avLst/>
          </a:prstGeom>
        </p:spPr>
      </p:pic>
      <p:pic>
        <p:nvPicPr>
          <p:cNvPr id="1030" name="Picture 6" descr="Data Selection -">
            <a:extLst>
              <a:ext uri="{FF2B5EF4-FFF2-40B4-BE49-F238E27FC236}">
                <a16:creationId xmlns:a16="http://schemas.microsoft.com/office/drawing/2014/main" id="{DEC9B8F3-5B6B-A591-BBBC-458D0A4E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051" y="1649775"/>
            <a:ext cx="5264152" cy="35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329744"/>
      </p:ext>
    </p:extLst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15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144502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03992-BA37-39AF-8EC8-1CF01F8F6C0E}"/>
              </a:ext>
            </a:extLst>
          </p:cNvPr>
          <p:cNvSpPr/>
          <p:nvPr/>
        </p:nvSpPr>
        <p:spPr>
          <a:xfrm>
            <a:off x="88325" y="3117726"/>
            <a:ext cx="2479384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241A4-F690-9711-AEED-B528CE01F2A7}"/>
              </a:ext>
            </a:extLst>
          </p:cNvPr>
          <p:cNvSpPr/>
          <p:nvPr/>
        </p:nvSpPr>
        <p:spPr>
          <a:xfrm>
            <a:off x="2567708" y="3034670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9BEFA3-BBD7-5CC4-8EB7-649A50C24AC6}"/>
              </a:ext>
            </a:extLst>
          </p:cNvPr>
          <p:cNvSpPr/>
          <p:nvPr/>
        </p:nvSpPr>
        <p:spPr>
          <a:xfrm>
            <a:off x="5038434" y="3128854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5D7C4B-F5A0-76EA-DD2A-CB293C6EFCA0}"/>
              </a:ext>
            </a:extLst>
          </p:cNvPr>
          <p:cNvSpPr/>
          <p:nvPr/>
        </p:nvSpPr>
        <p:spPr>
          <a:xfrm>
            <a:off x="7214899" y="3117726"/>
            <a:ext cx="2935865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E37B-A1F5-FE18-EA1B-DDE19B6ABF21}"/>
              </a:ext>
            </a:extLst>
          </p:cNvPr>
          <p:cNvSpPr/>
          <p:nvPr/>
        </p:nvSpPr>
        <p:spPr>
          <a:xfrm>
            <a:off x="9264213" y="2540001"/>
            <a:ext cx="280771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BC3A3-2236-5A89-7E41-CA5C44C108E3}"/>
              </a:ext>
            </a:extLst>
          </p:cNvPr>
          <p:cNvSpPr/>
          <p:nvPr/>
        </p:nvSpPr>
        <p:spPr>
          <a:xfrm>
            <a:off x="9624292" y="1283983"/>
            <a:ext cx="244763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D4B168-BE6D-B33B-6747-9DE56F5D42A8}"/>
              </a:ext>
            </a:extLst>
          </p:cNvPr>
          <p:cNvSpPr/>
          <p:nvPr/>
        </p:nvSpPr>
        <p:spPr>
          <a:xfrm>
            <a:off x="7157023" y="1254553"/>
            <a:ext cx="244763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48AD0E-FCE9-5E24-C3DC-81DDB31E8445}"/>
              </a:ext>
            </a:extLst>
          </p:cNvPr>
          <p:cNvSpPr/>
          <p:nvPr/>
        </p:nvSpPr>
        <p:spPr>
          <a:xfrm>
            <a:off x="4626265" y="1153966"/>
            <a:ext cx="244763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976348"/>
      </p:ext>
    </p:extLst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311238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Трансформиране на полета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16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C8B9357-AB75-93CA-79E5-2D1CBF409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10" y="1649122"/>
            <a:ext cx="526415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GB" altLang="en-US" sz="20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'target'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].unique()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840D792-A14D-3BB7-360D-28832E92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14" y="2739454"/>
            <a:ext cx="11363038" cy="5386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data[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'target'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data[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'target'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].replace(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GB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6D9A9C-8117-94F1-3FFE-6F1F4DDB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6" y="2033632"/>
            <a:ext cx="2951577" cy="538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CA4946-FAAB-C3E3-30B9-A1E418D27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3661" y="3534419"/>
            <a:ext cx="8864678" cy="28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62028"/>
      </p:ext>
    </p:extLst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17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996557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03992-BA37-39AF-8EC8-1CF01F8F6C0E}"/>
              </a:ext>
            </a:extLst>
          </p:cNvPr>
          <p:cNvSpPr/>
          <p:nvPr/>
        </p:nvSpPr>
        <p:spPr>
          <a:xfrm>
            <a:off x="88325" y="3117726"/>
            <a:ext cx="2479384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241A4-F690-9711-AEED-B528CE01F2A7}"/>
              </a:ext>
            </a:extLst>
          </p:cNvPr>
          <p:cNvSpPr/>
          <p:nvPr/>
        </p:nvSpPr>
        <p:spPr>
          <a:xfrm>
            <a:off x="2567708" y="3034670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9BEFA3-BBD7-5CC4-8EB7-649A50C24AC6}"/>
              </a:ext>
            </a:extLst>
          </p:cNvPr>
          <p:cNvSpPr/>
          <p:nvPr/>
        </p:nvSpPr>
        <p:spPr>
          <a:xfrm>
            <a:off x="5038434" y="3128854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5D7C4B-F5A0-76EA-DD2A-CB293C6EFCA0}"/>
              </a:ext>
            </a:extLst>
          </p:cNvPr>
          <p:cNvSpPr/>
          <p:nvPr/>
        </p:nvSpPr>
        <p:spPr>
          <a:xfrm>
            <a:off x="7214899" y="3117726"/>
            <a:ext cx="2935865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E37B-A1F5-FE18-EA1B-DDE19B6ABF21}"/>
              </a:ext>
            </a:extLst>
          </p:cNvPr>
          <p:cNvSpPr/>
          <p:nvPr/>
        </p:nvSpPr>
        <p:spPr>
          <a:xfrm>
            <a:off x="9264213" y="2540001"/>
            <a:ext cx="280771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BC3A3-2236-5A89-7E41-CA5C44C108E3}"/>
              </a:ext>
            </a:extLst>
          </p:cNvPr>
          <p:cNvSpPr/>
          <p:nvPr/>
        </p:nvSpPr>
        <p:spPr>
          <a:xfrm>
            <a:off x="9624292" y="1283983"/>
            <a:ext cx="244763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D4B168-BE6D-B33B-6747-9DE56F5D42A8}"/>
              </a:ext>
            </a:extLst>
          </p:cNvPr>
          <p:cNvSpPr/>
          <p:nvPr/>
        </p:nvSpPr>
        <p:spPr>
          <a:xfrm>
            <a:off x="7157023" y="1254553"/>
            <a:ext cx="244763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239363"/>
      </p:ext>
    </p:extLst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311238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Сегрегация на данни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18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840D792-A14D-3BB7-360D-28832E92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618675"/>
            <a:ext cx="12172950" cy="10310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data_negative = data[data[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'target'</a:t>
            </a:r>
            <a:r>
              <a:rPr kumimoji="0" lang="it-IT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== </a:t>
            </a:r>
            <a:r>
              <a:rPr lang="en-GB" altLang="en-US" sz="3200" b="1" dirty="0">
                <a:solidFill>
                  <a:srgbClr val="1750E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kumimoji="0" lang="it-IT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data_positive = data[data[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'target'</a:t>
            </a:r>
            <a:r>
              <a:rPr kumimoji="0" lang="it-IT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== 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it-IT" altLang="en-US" sz="3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3074" name="Picture 2" descr="Database, databases, into, several, split icon - Download on Iconfinder">
            <a:extLst>
              <a:ext uri="{FF2B5EF4-FFF2-40B4-BE49-F238E27FC236}">
                <a16:creationId xmlns:a16="http://schemas.microsoft.com/office/drawing/2014/main" id="{126DF1FC-478B-2EC6-A0B4-E8E83C04C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609" y="2967178"/>
            <a:ext cx="3322782" cy="3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21028"/>
      </p:ext>
    </p:extLst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19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441125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03992-BA37-39AF-8EC8-1CF01F8F6C0E}"/>
              </a:ext>
            </a:extLst>
          </p:cNvPr>
          <p:cNvSpPr/>
          <p:nvPr/>
        </p:nvSpPr>
        <p:spPr>
          <a:xfrm>
            <a:off x="120075" y="3117726"/>
            <a:ext cx="2447633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241A4-F690-9711-AEED-B528CE01F2A7}"/>
              </a:ext>
            </a:extLst>
          </p:cNvPr>
          <p:cNvSpPr/>
          <p:nvPr/>
        </p:nvSpPr>
        <p:spPr>
          <a:xfrm>
            <a:off x="2567708" y="3034670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9BEFA3-BBD7-5CC4-8EB7-649A50C24AC6}"/>
              </a:ext>
            </a:extLst>
          </p:cNvPr>
          <p:cNvSpPr/>
          <p:nvPr/>
        </p:nvSpPr>
        <p:spPr>
          <a:xfrm>
            <a:off x="5038434" y="3128854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5D7C4B-F5A0-76EA-DD2A-CB293C6EFCA0}"/>
              </a:ext>
            </a:extLst>
          </p:cNvPr>
          <p:cNvSpPr/>
          <p:nvPr/>
        </p:nvSpPr>
        <p:spPr>
          <a:xfrm>
            <a:off x="7214899" y="3117726"/>
            <a:ext cx="2935865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E37B-A1F5-FE18-EA1B-DDE19B6ABF21}"/>
              </a:ext>
            </a:extLst>
          </p:cNvPr>
          <p:cNvSpPr/>
          <p:nvPr/>
        </p:nvSpPr>
        <p:spPr>
          <a:xfrm>
            <a:off x="9264213" y="2540001"/>
            <a:ext cx="280771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BC3A3-2236-5A89-7E41-CA5C44C108E3}"/>
              </a:ext>
            </a:extLst>
          </p:cNvPr>
          <p:cNvSpPr/>
          <p:nvPr/>
        </p:nvSpPr>
        <p:spPr>
          <a:xfrm>
            <a:off x="9624292" y="1283983"/>
            <a:ext cx="2447632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7734"/>
      </p:ext>
    </p:extLst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16987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Съдържание</a:t>
            </a:r>
            <a:endParaRPr lang="en-GB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1F9971-385E-89F2-F774-C814D3E57B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0439" y="1590508"/>
            <a:ext cx="11972511" cy="473639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bg-BG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Увод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bg-BG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Преглед на подходите за анализ на чувства в текст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bg-BG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Проектиране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bg-BG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Реализация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bg-BG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600517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6205" y="6468045"/>
            <a:ext cx="225959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869569"/>
      </p:ext>
    </p:extLst>
  </p:cSld>
  <p:clrMapOvr>
    <a:masterClrMapping/>
  </p:clrMapOvr>
  <p:transition spd="med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311238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Извадка от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20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840D792-A14D-3BB7-360D-28832E92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532421"/>
            <a:ext cx="12172950" cy="7232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data_positive = data_positive.sample(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lang="bg-BG" altLang="en-US" sz="2200" b="1" dirty="0">
                <a:solidFill>
                  <a:srgbClr val="1750E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400000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random_state 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lang="bg-BG" altLang="en-US" sz="2200" b="1" dirty="0">
                <a:solidFill>
                  <a:srgbClr val="1750E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42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data_negative = data_negative.sample(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400000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random_state 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42</a:t>
            </a: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098" name="Picture 2" descr="Random, sampling, combination, data icon - Download on Iconfinder">
            <a:extLst>
              <a:ext uri="{FF2B5EF4-FFF2-40B4-BE49-F238E27FC236}">
                <a16:creationId xmlns:a16="http://schemas.microsoft.com/office/drawing/2014/main" id="{18C2470F-67F2-7533-B484-9B52A01C9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10" y="2565625"/>
            <a:ext cx="3703781" cy="37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70755"/>
      </p:ext>
    </p:extLst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21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654174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03992-BA37-39AF-8EC8-1CF01F8F6C0E}"/>
              </a:ext>
            </a:extLst>
          </p:cNvPr>
          <p:cNvSpPr/>
          <p:nvPr/>
        </p:nvSpPr>
        <p:spPr>
          <a:xfrm>
            <a:off x="88325" y="3117726"/>
            <a:ext cx="2479384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241A4-F690-9711-AEED-B528CE01F2A7}"/>
              </a:ext>
            </a:extLst>
          </p:cNvPr>
          <p:cNvSpPr/>
          <p:nvPr/>
        </p:nvSpPr>
        <p:spPr>
          <a:xfrm>
            <a:off x="2567708" y="3034670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9BEFA3-BBD7-5CC4-8EB7-649A50C24AC6}"/>
              </a:ext>
            </a:extLst>
          </p:cNvPr>
          <p:cNvSpPr/>
          <p:nvPr/>
        </p:nvSpPr>
        <p:spPr>
          <a:xfrm>
            <a:off x="5038434" y="3128854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5D7C4B-F5A0-76EA-DD2A-CB293C6EFCA0}"/>
              </a:ext>
            </a:extLst>
          </p:cNvPr>
          <p:cNvSpPr/>
          <p:nvPr/>
        </p:nvSpPr>
        <p:spPr>
          <a:xfrm>
            <a:off x="7214899" y="3117726"/>
            <a:ext cx="2935865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E37B-A1F5-FE18-EA1B-DDE19B6ABF21}"/>
              </a:ext>
            </a:extLst>
          </p:cNvPr>
          <p:cNvSpPr/>
          <p:nvPr/>
        </p:nvSpPr>
        <p:spPr>
          <a:xfrm>
            <a:off x="9264212" y="2540001"/>
            <a:ext cx="2935865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731430"/>
      </p:ext>
    </p:extLst>
  </p:cSld>
  <p:clrMapOvr>
    <a:masterClrMapping/>
  </p:clrMapOvr>
  <p:transition spd="med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311238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Обединяване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840D792-A14D-3BB7-360D-28832E92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563153"/>
            <a:ext cx="12172950" cy="3847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 = pd.concat([data_positive, data_negative])</a:t>
            </a:r>
            <a:endParaRPr kumimoji="0" lang="bg-BG" altLang="en-US" sz="22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5122" name="Picture 2" descr="Concatenation, data, database, documents, files, merge, reunite icon -  Download on Iconfinder">
            <a:extLst>
              <a:ext uri="{FF2B5EF4-FFF2-40B4-BE49-F238E27FC236}">
                <a16:creationId xmlns:a16="http://schemas.microsoft.com/office/drawing/2014/main" id="{3E4FD2B1-9D25-03E8-2119-3F846959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35" y="2318327"/>
            <a:ext cx="3854931" cy="38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182565"/>
      </p:ext>
    </p:extLst>
  </p:cSld>
  <p:clrMapOvr>
    <a:masterClrMapping/>
  </p:clrMapOvr>
  <p:transition spd="med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283468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03992-BA37-39AF-8EC8-1CF01F8F6C0E}"/>
              </a:ext>
            </a:extLst>
          </p:cNvPr>
          <p:cNvSpPr/>
          <p:nvPr/>
        </p:nvSpPr>
        <p:spPr>
          <a:xfrm>
            <a:off x="88325" y="3117726"/>
            <a:ext cx="2479384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241A4-F690-9711-AEED-B528CE01F2A7}"/>
              </a:ext>
            </a:extLst>
          </p:cNvPr>
          <p:cNvSpPr/>
          <p:nvPr/>
        </p:nvSpPr>
        <p:spPr>
          <a:xfrm>
            <a:off x="2567708" y="3034670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9BEFA3-BBD7-5CC4-8EB7-649A50C24AC6}"/>
              </a:ext>
            </a:extLst>
          </p:cNvPr>
          <p:cNvSpPr/>
          <p:nvPr/>
        </p:nvSpPr>
        <p:spPr>
          <a:xfrm>
            <a:off x="5038434" y="3128854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5D7C4B-F5A0-76EA-DD2A-CB293C6EFCA0}"/>
              </a:ext>
            </a:extLst>
          </p:cNvPr>
          <p:cNvSpPr/>
          <p:nvPr/>
        </p:nvSpPr>
        <p:spPr>
          <a:xfrm>
            <a:off x="7214899" y="3117726"/>
            <a:ext cx="2935865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183175"/>
      </p:ext>
    </p:extLst>
  </p:cSld>
  <p:clrMapOvr>
    <a:masterClrMapping/>
  </p:clrMapOvr>
  <p:transition spd="med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209639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Преминаване към малки букви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840D792-A14D-3BB7-360D-28832E92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3558215"/>
            <a:ext cx="12172950" cy="3847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dataset[</a:t>
            </a:r>
            <a:r>
              <a:rPr kumimoji="0" lang="sv-SE" altLang="en-US" sz="22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sv-SE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dataset[</a:t>
            </a:r>
            <a:r>
              <a:rPr kumimoji="0" lang="sv-SE" altLang="en-US" sz="22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sv-SE" altLang="en-US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].str.lower()</a:t>
            </a:r>
            <a:endParaRPr kumimoji="0" lang="bg-BG" altLang="en-US" sz="22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04ADB4-3C18-31B0-FC5F-EA712BE3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94" y="1429936"/>
            <a:ext cx="232699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9C8DCA-5A8A-704A-068B-CD26CFB6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993" y="1448408"/>
            <a:ext cx="75723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69151B-D803-8FC6-6B99-9F0838EC7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993" y="4408666"/>
            <a:ext cx="7562850" cy="16383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C813533D-39C7-34C7-F4DA-EF3EE82AB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1" y="4408666"/>
            <a:ext cx="232699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A9F99E-FC14-EA95-D435-AE994BC23A21}"/>
              </a:ext>
            </a:extLst>
          </p:cNvPr>
          <p:cNvSpPr/>
          <p:nvPr/>
        </p:nvSpPr>
        <p:spPr>
          <a:xfrm>
            <a:off x="4156075" y="2870200"/>
            <a:ext cx="853440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B987D4-3BF2-EC37-3CBC-10A40ACFBD14}"/>
              </a:ext>
            </a:extLst>
          </p:cNvPr>
          <p:cNvSpPr/>
          <p:nvPr/>
        </p:nvSpPr>
        <p:spPr>
          <a:xfrm>
            <a:off x="4148455" y="5834453"/>
            <a:ext cx="853440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2462"/>
      </p:ext>
    </p:extLst>
  </p:cSld>
  <p:clrMapOvr>
    <a:masterClrMapping/>
  </p:clrMapOvr>
  <p:transition spd="med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25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482034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03992-BA37-39AF-8EC8-1CF01F8F6C0E}"/>
              </a:ext>
            </a:extLst>
          </p:cNvPr>
          <p:cNvSpPr/>
          <p:nvPr/>
        </p:nvSpPr>
        <p:spPr>
          <a:xfrm>
            <a:off x="27127" y="3117726"/>
            <a:ext cx="254058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241A4-F690-9711-AEED-B528CE01F2A7}"/>
              </a:ext>
            </a:extLst>
          </p:cNvPr>
          <p:cNvSpPr/>
          <p:nvPr/>
        </p:nvSpPr>
        <p:spPr>
          <a:xfrm>
            <a:off x="2567708" y="3034670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9BEFA3-BBD7-5CC4-8EB7-649A50C24AC6}"/>
              </a:ext>
            </a:extLst>
          </p:cNvPr>
          <p:cNvSpPr/>
          <p:nvPr/>
        </p:nvSpPr>
        <p:spPr>
          <a:xfrm>
            <a:off x="5038434" y="3128854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449489"/>
      </p:ext>
    </p:extLst>
  </p:cSld>
  <p:clrMapOvr>
    <a:masterClrMapping/>
  </p:clrMapOvr>
  <p:transition spd="med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7269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Премахване на „шумови“ думи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04ADB4-3C18-31B0-FC5F-EA712BE3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94" y="1282152"/>
            <a:ext cx="232699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813533D-39C7-34C7-F4DA-EF3EE82AB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4" y="4427137"/>
            <a:ext cx="232699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F4072E2-7A72-3F67-E642-55AC47E72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629" y="3241811"/>
            <a:ext cx="10738742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 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remove_stopwords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b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"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.join([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word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word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).split()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word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not in</a:t>
            </a:r>
            <a:r>
              <a:rPr lang="en-GB" altLang="en-US" sz="1600" b="1" dirty="0">
                <a:solidFill>
                  <a:srgbClr val="0033B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stopwords_set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])</a:t>
            </a:r>
            <a:b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dataset[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dataset[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].apply(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text: 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remove_stopwords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(text))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0A7D8D-A57C-1082-F1A8-B3CF1A13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751" y="1278530"/>
            <a:ext cx="7600950" cy="1743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353165-BEAC-01A2-7495-0401C673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51" y="4442991"/>
            <a:ext cx="7562850" cy="1666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C4C969-BC93-42AF-43E8-EEF527B65F7E}"/>
              </a:ext>
            </a:extLst>
          </p:cNvPr>
          <p:cNvSpPr/>
          <p:nvPr/>
        </p:nvSpPr>
        <p:spPr>
          <a:xfrm>
            <a:off x="2985135" y="1609258"/>
            <a:ext cx="240665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A34723-A60E-87A7-F017-0689C65A191D}"/>
              </a:ext>
            </a:extLst>
          </p:cNvPr>
          <p:cNvSpPr/>
          <p:nvPr/>
        </p:nvSpPr>
        <p:spPr>
          <a:xfrm>
            <a:off x="2942272" y="4771558"/>
            <a:ext cx="603568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879726"/>
      </p:ext>
    </p:extLst>
  </p:cSld>
  <p:clrMapOvr>
    <a:masterClrMapping/>
  </p:clrMapOvr>
  <p:transition spd="med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518368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03992-BA37-39AF-8EC8-1CF01F8F6C0E}"/>
              </a:ext>
            </a:extLst>
          </p:cNvPr>
          <p:cNvSpPr/>
          <p:nvPr/>
        </p:nvSpPr>
        <p:spPr>
          <a:xfrm>
            <a:off x="139125" y="3117726"/>
            <a:ext cx="2428583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241A4-F690-9711-AEED-B528CE01F2A7}"/>
              </a:ext>
            </a:extLst>
          </p:cNvPr>
          <p:cNvSpPr/>
          <p:nvPr/>
        </p:nvSpPr>
        <p:spPr>
          <a:xfrm>
            <a:off x="2567708" y="3034670"/>
            <a:ext cx="254000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537649"/>
      </p:ext>
    </p:extLst>
  </p:cSld>
  <p:clrMapOvr>
    <a:masterClrMapping/>
  </p:clrMapOvr>
  <p:transition spd="med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27429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Премахване на </a:t>
            </a:r>
            <a:r>
              <a:rPr lang="en-GB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адреси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04ADB4-3C18-31B0-FC5F-EA712BE3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94" y="1633129"/>
            <a:ext cx="796968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print(dataset[</a:t>
            </a:r>
            <a:r>
              <a:rPr lang="en-US" altLang="en-US" sz="2000" dirty="0">
                <a:solidFill>
                  <a:srgbClr val="067D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'text'</a:t>
            </a: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iloc</a:t>
            </a: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0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27034</a:t>
            </a: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070252F-A785-8698-0361-3868FFEE2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91" y="3141995"/>
            <a:ext cx="10367818" cy="8771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remove_URLs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re.sub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'((www.[^s]+)|(https?://[^s]+))'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 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].apply(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text: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remove_URLs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(text))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B80B2-25A5-9CFC-A039-AB51CEFF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2082955"/>
            <a:ext cx="9458325" cy="561975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2D0A2688-9C2A-513E-2E36-74D774CD0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03" y="4768879"/>
            <a:ext cx="796968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print(dataset[</a:t>
            </a:r>
            <a:r>
              <a:rPr lang="en-US" altLang="en-US" sz="2000" dirty="0">
                <a:solidFill>
                  <a:srgbClr val="067D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'text'</a:t>
            </a: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iloc</a:t>
            </a: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0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27034</a:t>
            </a: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300071-20F6-36D8-E9C8-F14F101B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5261492"/>
            <a:ext cx="7610475" cy="5810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8F5E8-CD44-457B-CEEC-AD00EBE4B216}"/>
              </a:ext>
            </a:extLst>
          </p:cNvPr>
          <p:cNvSpPr/>
          <p:nvPr/>
        </p:nvSpPr>
        <p:spPr>
          <a:xfrm>
            <a:off x="7770798" y="2222606"/>
            <a:ext cx="1863422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3F6D19-E8B4-F6DD-18FC-5648521F9DF3}"/>
              </a:ext>
            </a:extLst>
          </p:cNvPr>
          <p:cNvSpPr/>
          <p:nvPr/>
        </p:nvSpPr>
        <p:spPr>
          <a:xfrm>
            <a:off x="7629524" y="5426697"/>
            <a:ext cx="196215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596496"/>
      </p:ext>
    </p:extLst>
  </p:cSld>
  <p:clrMapOvr>
    <a:masterClrMapping/>
  </p:clrMapOvr>
  <p:transition spd="med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29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824500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03992-BA37-39AF-8EC8-1CF01F8F6C0E}"/>
              </a:ext>
            </a:extLst>
          </p:cNvPr>
          <p:cNvSpPr/>
          <p:nvPr/>
        </p:nvSpPr>
        <p:spPr>
          <a:xfrm>
            <a:off x="27127" y="3117726"/>
            <a:ext cx="2540581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173619"/>
      </p:ext>
    </p:extLst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3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CB019B-0C80-36AD-D1C9-BF5BCB840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7823"/>
          <a:stretch/>
        </p:blipFill>
        <p:spPr bwMode="auto">
          <a:xfrm>
            <a:off x="-3046" y="-9228"/>
            <a:ext cx="12195046" cy="685798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500" y="4537877"/>
            <a:ext cx="8221066" cy="14085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Увод</a:t>
            </a:r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713631F-A562-E8CF-F437-13BF635DC7BF}"/>
              </a:ext>
            </a:extLst>
          </p:cNvPr>
          <p:cNvSpPr txBox="1">
            <a:spLocks/>
          </p:cNvSpPr>
          <p:nvPr/>
        </p:nvSpPr>
        <p:spPr>
          <a:xfrm>
            <a:off x="5651411" y="5561113"/>
            <a:ext cx="5814994" cy="1408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“Coding is today’s language of creativity.” </a:t>
            </a:r>
          </a:p>
          <a:p>
            <a:pPr algn="r"/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(Maria Klawe)</a:t>
            </a:r>
            <a:endParaRPr lang="bg-BG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8432752"/>
      </p:ext>
    </p:extLst>
  </p:cSld>
  <p:clrMapOvr>
    <a:masterClrMapping/>
  </p:clrMapOvr>
  <p:transition spd="med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72695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Премахване на пунктуация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30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7083427-6162-5F8A-6217-8235369BD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" y="3281407"/>
            <a:ext cx="11148292" cy="11541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remove_punctuations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translator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.maketrans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punctuation_list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.translate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translator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].apply(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text: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remove_punctuations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(text))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E8663C3-B617-CCD0-EB97-790BF4F3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94" y="1282152"/>
            <a:ext cx="232699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3ABA9D-FDB4-E72C-837A-4E06EB0E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177" y="1266533"/>
            <a:ext cx="7591425" cy="175260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2A9A7EEB-1DCD-DD68-45BC-051C7D897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59" y="4759644"/>
            <a:ext cx="455685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dataset[</a:t>
            </a:r>
            <a:r>
              <a:rPr kumimoji="0" lang="en-GB" altLang="en-US" sz="20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45329A-E839-1A65-0CB4-3A813F669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28" y="4673947"/>
            <a:ext cx="5010562" cy="16672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5492A5-532C-3743-2F5C-5B00739B5486}"/>
              </a:ext>
            </a:extLst>
          </p:cNvPr>
          <p:cNvSpPr/>
          <p:nvPr/>
        </p:nvSpPr>
        <p:spPr>
          <a:xfrm>
            <a:off x="5686425" y="2718177"/>
            <a:ext cx="217170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E8352-D282-A29D-8E16-570E72DC7F22}"/>
              </a:ext>
            </a:extLst>
          </p:cNvPr>
          <p:cNvSpPr/>
          <p:nvPr/>
        </p:nvSpPr>
        <p:spPr>
          <a:xfrm>
            <a:off x="6746875" y="5801246"/>
            <a:ext cx="160020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35340"/>
      </p:ext>
    </p:extLst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31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7535329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9827B-EE38-1B56-F0C3-DCB311EB6619}"/>
              </a:ext>
            </a:extLst>
          </p:cNvPr>
          <p:cNvSpPr/>
          <p:nvPr/>
        </p:nvSpPr>
        <p:spPr>
          <a:xfrm>
            <a:off x="19050" y="4396509"/>
            <a:ext cx="2225386" cy="185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678731"/>
      </p:ext>
    </p:extLst>
  </p:cSld>
  <p:clrMapOvr>
    <a:masterClrMapping/>
  </p:clrMapOvr>
  <p:transition spd="med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89566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Премахване на</a:t>
            </a:r>
            <a:r>
              <a:rPr lang="en-GB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повтарящи се символи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04ADB4-3C18-31B0-FC5F-EA712BE3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56" y="1171317"/>
            <a:ext cx="267725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813533D-39C7-34C7-F4DA-EF3EE82AB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3" y="4427137"/>
            <a:ext cx="269644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419C7A2-974E-A1FE-FE18-19A0D8A96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0141" y="3318617"/>
            <a:ext cx="12108870" cy="7848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16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 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remove_repeated_characters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b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re.sub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r'(.)\1+'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r'\1'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b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dataset[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dataset[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].apply(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text: 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remove_repeated_characters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(text))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EB6B37-797A-2BF6-F68A-0458DA10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89" y="1153132"/>
            <a:ext cx="5163056" cy="20678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8F04EC-C45F-8D40-79C8-75B875FC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989" y="4241228"/>
            <a:ext cx="5240596" cy="209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180E03-F173-16FA-260A-5FBE7ADC3C82}"/>
              </a:ext>
            </a:extLst>
          </p:cNvPr>
          <p:cNvSpPr/>
          <p:nvPr/>
        </p:nvSpPr>
        <p:spPr>
          <a:xfrm>
            <a:off x="4296423" y="2827912"/>
            <a:ext cx="243840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D7B058-1C88-9CE3-1856-88DB927222A4}"/>
              </a:ext>
            </a:extLst>
          </p:cNvPr>
          <p:cNvSpPr/>
          <p:nvPr/>
        </p:nvSpPr>
        <p:spPr>
          <a:xfrm>
            <a:off x="4238625" y="5935980"/>
            <a:ext cx="198120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548366"/>
      </p:ext>
    </p:extLst>
  </p:cSld>
  <p:clrMapOvr>
    <a:masterClrMapping/>
  </p:clrMapOvr>
  <p:transition spd="med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87606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AFC3-704A-243F-9CCD-459171248706}"/>
              </a:ext>
            </a:extLst>
          </p:cNvPr>
          <p:cNvSpPr txBox="1"/>
          <p:nvPr/>
        </p:nvSpPr>
        <p:spPr>
          <a:xfrm>
            <a:off x="2110510" y="4904508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169628"/>
      </p:ext>
    </p:extLst>
  </p:cSld>
  <p:clrMapOvr>
    <a:masterClrMapping/>
  </p:clrMapOvr>
  <p:transition spd="med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63454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Премахване на</a:t>
            </a:r>
            <a:r>
              <a:rPr lang="en-GB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04ADB4-3C18-31B0-FC5F-EA712BE3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56" y="1291387"/>
            <a:ext cx="267725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813533D-39C7-34C7-F4DA-EF3EE82AB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47" y="4547208"/>
            <a:ext cx="269644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419BE3B-AB39-2425-FB7E-A14F3C33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0" y="3302281"/>
            <a:ext cx="10893221" cy="8771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remove_numbers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re.sub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'[0-9]+'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].apply(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text: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remove_numbers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(text))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772960-0709-825B-C941-2FCBC0AC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07" y="1380493"/>
            <a:ext cx="7610475" cy="171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2D629-17D4-6794-0867-BFA3FF6F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07" y="4602461"/>
            <a:ext cx="7562850" cy="1704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D003F4-4A8C-D8BC-BEF3-FC84F8F25D97}"/>
              </a:ext>
            </a:extLst>
          </p:cNvPr>
          <p:cNvSpPr/>
          <p:nvPr/>
        </p:nvSpPr>
        <p:spPr>
          <a:xfrm>
            <a:off x="3763022" y="1738996"/>
            <a:ext cx="584187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7211-249E-3585-473F-E7D443059732}"/>
              </a:ext>
            </a:extLst>
          </p:cNvPr>
          <p:cNvSpPr/>
          <p:nvPr/>
        </p:nvSpPr>
        <p:spPr>
          <a:xfrm>
            <a:off x="3763022" y="4954721"/>
            <a:ext cx="425438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369476"/>
      </p:ext>
    </p:extLst>
  </p:cSld>
  <p:clrMapOvr>
    <a:masterClrMapping/>
  </p:clrMapOvr>
  <p:transition spd="med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35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461920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FB484D-DD75-F482-7DB6-B8356ECE3464}"/>
              </a:ext>
            </a:extLst>
          </p:cNvPr>
          <p:cNvSpPr txBox="1"/>
          <p:nvPr/>
        </p:nvSpPr>
        <p:spPr>
          <a:xfrm>
            <a:off x="4562764" y="4904509"/>
            <a:ext cx="2652135" cy="1348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7746573"/>
      </p:ext>
    </p:extLst>
  </p:cSld>
  <p:clrMapOvr>
    <a:masterClrMapping/>
  </p:clrMapOvr>
  <p:transition spd="med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209634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Разделяне на текста на графични думи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04ADB4-3C18-31B0-FC5F-EA712BE3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56" y="1476113"/>
            <a:ext cx="267725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813533D-39C7-34C7-F4DA-EF3EE82AB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47" y="4482554"/>
            <a:ext cx="269644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BE6F49-200B-CA81-8029-238AF35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07" y="1545760"/>
            <a:ext cx="7572375" cy="163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2E0DE6-6FF1-18FB-78CA-37F3F57E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07" y="4545075"/>
            <a:ext cx="7600950" cy="1714500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8396C6C5-085A-C3F2-EF1D-51FAA78A7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7" y="3493762"/>
            <a:ext cx="9286867" cy="6001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tokenizer =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RegexpTokenizer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r'\w+'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].apply(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tokenizer.tokenize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56AAC-3358-E1F2-22A1-91465A0A842D}"/>
              </a:ext>
            </a:extLst>
          </p:cNvPr>
          <p:cNvSpPr/>
          <p:nvPr/>
        </p:nvSpPr>
        <p:spPr>
          <a:xfrm>
            <a:off x="3214382" y="1873621"/>
            <a:ext cx="4710417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4ACD5-1E5D-CF87-FDDA-29F5D5F7E15A}"/>
              </a:ext>
            </a:extLst>
          </p:cNvPr>
          <p:cNvSpPr/>
          <p:nvPr/>
        </p:nvSpPr>
        <p:spPr>
          <a:xfrm>
            <a:off x="3214382" y="4880062"/>
            <a:ext cx="4710417" cy="220133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110927"/>
      </p:ext>
    </p:extLst>
  </p:cSld>
  <p:clrMapOvr>
    <a:masterClrMapping/>
  </p:clrMapOvr>
  <p:transition spd="med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625749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8420510"/>
      </p:ext>
    </p:extLst>
  </p:cSld>
  <p:clrMapOvr>
    <a:masterClrMapping/>
  </p:clrMapOvr>
  <p:transition spd="med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209634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Стеминг</a:t>
            </a:r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премахване на окончания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04ADB4-3C18-31B0-FC5F-EA712BE3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56" y="1476113"/>
            <a:ext cx="267725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813533D-39C7-34C7-F4DA-EF3EE82AB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47" y="4602622"/>
            <a:ext cx="269644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F4D8C94-FF19-2E3D-D6D8-D2A5EE07E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538" y="3281419"/>
            <a:ext cx="10328925" cy="11541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80842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nltk.PorterStemmer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stemming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st.stem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word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word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].apply(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 : stemming(text))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A66E67-BCC2-B7DB-DD68-10D72B59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10" y="1463743"/>
            <a:ext cx="7572375" cy="1695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5785E8-45EA-FA17-CDF4-7CA093B3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949" y="4629130"/>
            <a:ext cx="7581900" cy="1724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06DF8F-75EC-02B7-2EC8-C9C36E97B1CE}"/>
              </a:ext>
            </a:extLst>
          </p:cNvPr>
          <p:cNvSpPr/>
          <p:nvPr/>
        </p:nvSpPr>
        <p:spPr>
          <a:xfrm>
            <a:off x="3322319" y="2404111"/>
            <a:ext cx="685801" cy="201930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62A3A-E092-60CA-2EB8-ED9A73BCD30C}"/>
              </a:ext>
            </a:extLst>
          </p:cNvPr>
          <p:cNvSpPr/>
          <p:nvPr/>
        </p:nvSpPr>
        <p:spPr>
          <a:xfrm>
            <a:off x="3322319" y="5527749"/>
            <a:ext cx="506732" cy="201930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3868"/>
      </p:ext>
    </p:extLst>
  </p:cSld>
  <p:clrMapOvr>
    <a:masterClrMapping/>
  </p:clrMapOvr>
  <p:transition spd="med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Предварителна обработка на данните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39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EF5768-3D7E-A890-8EC0-856278AC9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725919"/>
              </p:ext>
            </p:extLst>
          </p:nvPr>
        </p:nvGraphicFramePr>
        <p:xfrm>
          <a:off x="166252" y="1071320"/>
          <a:ext cx="118866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806376"/>
      </p:ext>
    </p:extLst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459018"/>
            <a:ext cx="12172950" cy="1152525"/>
          </a:xfrm>
        </p:spPr>
        <p:txBody>
          <a:bodyPr>
            <a:normAutofit fontScale="90000"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Обработка на естествен език</a:t>
            </a:r>
            <a:b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GB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 Language Processing</a:t>
            </a:r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1F9971-385E-89F2-F774-C814D3E57B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22" y="1886074"/>
            <a:ext cx="12189277" cy="1753056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sz="2400" b="1" dirty="0"/>
              <a:t>интердисциплинарна</a:t>
            </a:r>
            <a:r>
              <a:rPr lang="bg-BG" sz="2400" dirty="0"/>
              <a:t> подобласт на </a:t>
            </a:r>
            <a:r>
              <a:rPr lang="bg-BG" sz="2400" b="1" dirty="0"/>
              <a:t>компютърните науки </a:t>
            </a:r>
            <a:r>
              <a:rPr lang="bg-BG" sz="2400" dirty="0"/>
              <a:t>и </a:t>
            </a:r>
            <a:r>
              <a:rPr lang="bg-BG" sz="2400" b="1" dirty="0"/>
              <a:t>лингвистиката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sz="2400" b="1" dirty="0"/>
              <a:t>цели</a:t>
            </a:r>
            <a:r>
              <a:rPr lang="bg-BG" sz="2400" dirty="0"/>
              <a:t> да даде </a:t>
            </a:r>
            <a:r>
              <a:rPr lang="bg-BG" sz="2400" b="1" dirty="0"/>
              <a:t>способност</a:t>
            </a:r>
            <a:r>
              <a:rPr lang="bg-BG" sz="2400" dirty="0"/>
              <a:t> на </a:t>
            </a:r>
            <a:r>
              <a:rPr lang="bg-BG" sz="2400" b="1" dirty="0"/>
              <a:t>компютрите</a:t>
            </a:r>
            <a:r>
              <a:rPr lang="bg-BG" sz="2400" dirty="0"/>
              <a:t> да </a:t>
            </a:r>
            <a:r>
              <a:rPr lang="bg-BG" sz="2400" b="1" dirty="0"/>
              <a:t>поддържат</a:t>
            </a:r>
            <a:r>
              <a:rPr lang="bg-BG" sz="2400" dirty="0"/>
              <a:t> и </a:t>
            </a:r>
            <a:r>
              <a:rPr lang="bg-BG" sz="2400" b="1" dirty="0"/>
              <a:t>манипулират</a:t>
            </a:r>
            <a:r>
              <a:rPr lang="bg-BG" sz="2400" dirty="0"/>
              <a:t> </a:t>
            </a:r>
            <a:r>
              <a:rPr lang="bg-BG" sz="2400" b="1" dirty="0"/>
              <a:t>човешки език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sz="2400" b="1" dirty="0"/>
              <a:t>подходи</a:t>
            </a:r>
            <a:r>
              <a:rPr lang="bg-BG" sz="2400" dirty="0"/>
              <a:t> за </a:t>
            </a:r>
            <a:r>
              <a:rPr lang="bg-BG" sz="2400" b="1" dirty="0"/>
              <a:t>машинно самообучение</a:t>
            </a:r>
            <a:r>
              <a:rPr lang="bg-BG" sz="2400" dirty="0"/>
              <a:t>: базирани на </a:t>
            </a:r>
            <a:r>
              <a:rPr lang="bg-BG" sz="2400" b="1" dirty="0"/>
              <a:t>правила</a:t>
            </a:r>
            <a:r>
              <a:rPr lang="bg-BG" sz="2400" dirty="0"/>
              <a:t> или </a:t>
            </a:r>
            <a:r>
              <a:rPr lang="bg-BG" sz="2400" b="1" dirty="0"/>
              <a:t>вероятностни</a:t>
            </a:r>
            <a:r>
              <a:rPr lang="bg-BG" sz="2400" dirty="0"/>
              <a:t> </a:t>
            </a:r>
            <a:r>
              <a:rPr lang="bg-BG" sz="2400" b="1" dirty="0"/>
              <a:t>подходи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bg-BG" sz="2000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71208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5004810" y="6468045"/>
            <a:ext cx="218238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972195" y="-36663"/>
            <a:ext cx="22476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Увод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134CC6-6FA2-6647-B094-9A2D64B38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9"/>
          <a:stretch/>
        </p:blipFill>
        <p:spPr bwMode="auto">
          <a:xfrm>
            <a:off x="4621332" y="3584864"/>
            <a:ext cx="2949336" cy="27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768908"/>
      </p:ext>
    </p:extLst>
  </p:cSld>
  <p:clrMapOvr>
    <a:masterClrMapping/>
  </p:clrMapOvr>
  <p:transition spd="med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89566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Лематизация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34262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40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67865" y="6468045"/>
            <a:ext cx="225627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418343" y="-27427"/>
            <a:ext cx="37743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04ADB4-3C18-31B0-FC5F-EA712BE3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56" y="1162081"/>
            <a:ext cx="267725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bg-BG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813533D-39C7-34C7-F4DA-EF3EE82AB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3" y="4547209"/>
            <a:ext cx="269644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bg-BG" altLang="en-US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BAB57-89F3-5741-D945-979C2632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49" y="1132207"/>
            <a:ext cx="7600950" cy="1924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E52949-5393-F5E3-52C5-33FEF9D0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44" y="4476022"/>
            <a:ext cx="7610475" cy="1914525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8023F7D8-B715-08A1-8A55-3D737E6AD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19" y="3170576"/>
            <a:ext cx="10755363" cy="11541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wnlm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WordNetLemmatizer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lemmatization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GB" altLang="en-US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wnlm.lemmatize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word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word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b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= dataset[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'text'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].apply(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text: lemmatization(text))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23299-65BF-1FBC-F94A-4779B7DB52D7}"/>
              </a:ext>
            </a:extLst>
          </p:cNvPr>
          <p:cNvSpPr/>
          <p:nvPr/>
        </p:nvSpPr>
        <p:spPr>
          <a:xfrm>
            <a:off x="5393054" y="2837014"/>
            <a:ext cx="782956" cy="201930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53790-AC19-9B1B-A499-9F2BF2DBD18D}"/>
              </a:ext>
            </a:extLst>
          </p:cNvPr>
          <p:cNvSpPr/>
          <p:nvPr/>
        </p:nvSpPr>
        <p:spPr>
          <a:xfrm>
            <a:off x="5298439" y="6165095"/>
            <a:ext cx="515621" cy="201930"/>
          </a:xfrm>
          <a:prstGeom prst="rect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41157"/>
      </p:ext>
    </p:extLst>
  </p:cSld>
  <p:clrMapOvr>
    <a:masterClrMapping/>
  </p:clrMapOvr>
  <p:transition spd="med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54222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Метрики за оценка на моделите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1F9971-385E-89F2-F774-C814D3E57B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961" y="1165642"/>
            <a:ext cx="12198512" cy="1948900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b="1" dirty="0"/>
              <a:t>Матрица на неточностите </a:t>
            </a:r>
            <a:r>
              <a:rPr lang="en-GB" dirty="0"/>
              <a:t>–</a:t>
            </a:r>
            <a:r>
              <a:rPr lang="bg-BG" dirty="0"/>
              <a:t> </a:t>
            </a:r>
            <a:r>
              <a:rPr lang="en-GB" dirty="0"/>
              <a:t>TP, FP, TN, FN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b="1" dirty="0"/>
              <a:t>Обща точност </a:t>
            </a:r>
            <a:r>
              <a:rPr lang="bg-BG" dirty="0"/>
              <a:t>(</a:t>
            </a:r>
            <a:r>
              <a:rPr lang="en-GB" dirty="0"/>
              <a:t>Accuracy</a:t>
            </a:r>
            <a:r>
              <a:rPr lang="bg-BG" dirty="0"/>
              <a:t>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b="1" dirty="0"/>
              <a:t>Класификационен доклад</a:t>
            </a:r>
            <a:r>
              <a:rPr lang="en-GB" b="1" dirty="0"/>
              <a:t> </a:t>
            </a:r>
            <a:r>
              <a:rPr lang="en-GB" dirty="0"/>
              <a:t>–</a:t>
            </a:r>
            <a:r>
              <a:rPr lang="bg-BG" dirty="0"/>
              <a:t> прецизност, пълнота, </a:t>
            </a:r>
            <a:r>
              <a:rPr lang="en-GB" dirty="0"/>
              <a:t>F1 </a:t>
            </a:r>
            <a:r>
              <a:rPr lang="bg-BG" dirty="0"/>
              <a:t>оценка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b="1" dirty="0"/>
              <a:t>ROC-</a:t>
            </a:r>
            <a:r>
              <a:rPr lang="bg-BG" b="1" dirty="0"/>
              <a:t>крива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bg-BG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bg-BG" dirty="0"/>
          </a:p>
          <a:p>
            <a:pPr marL="742950" lvl="1" indent="-514350">
              <a:buFont typeface="Arial" panose="020B0604020202020204" pitchFamily="34" charset="0"/>
              <a:buChar char="•"/>
            </a:pPr>
            <a:endParaRPr lang="bg-BG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61971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41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204227" y="-27427"/>
            <a:ext cx="3783547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Проектиране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What is a confusion matrix?. Everything you Should Know about… | by  Anuganti Suresh | Analytics Vidhya | Medium">
            <a:extLst>
              <a:ext uri="{FF2B5EF4-FFF2-40B4-BE49-F238E27FC236}">
                <a16:creationId xmlns:a16="http://schemas.microsoft.com/office/drawing/2014/main" id="{39E37D81-B9C1-3C75-1BFC-352D319A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50" y="3389109"/>
            <a:ext cx="58007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59F59610-9199-3EDF-2AC9-D4F682721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1110"/>
            <a:ext cx="3343564" cy="334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509541"/>
      </p:ext>
    </p:extLst>
  </p:cSld>
  <p:clrMapOvr>
    <a:masterClrMapping/>
  </p:clrMapOvr>
  <p:transition spd="med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3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6360" y="4390097"/>
            <a:ext cx="11444858" cy="20476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</a:t>
            </a:r>
            <a:r>
              <a:rPr lang="bg-BG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Реализация</a:t>
            </a:r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713631F-A562-E8CF-F437-13BF635DC7BF}"/>
              </a:ext>
            </a:extLst>
          </p:cNvPr>
          <p:cNvSpPr txBox="1">
            <a:spLocks/>
          </p:cNvSpPr>
          <p:nvPr/>
        </p:nvSpPr>
        <p:spPr>
          <a:xfrm>
            <a:off x="3948373" y="5581929"/>
            <a:ext cx="7559422" cy="1408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“Computers are good at following instructions,</a:t>
            </a:r>
            <a:b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but not at reading your mind.” </a:t>
            </a:r>
          </a:p>
          <a:p>
            <a:pPr algn="r"/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(Donald Knuth)</a:t>
            </a:r>
            <a:endParaRPr lang="bg-BG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55B296-C955-E167-4FE8-1B689A92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456" y="-54630"/>
            <a:ext cx="8425543" cy="498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0E09B8F-557E-299D-0106-70924B9A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99149" cy="493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0353"/>
      </p:ext>
    </p:extLst>
  </p:cSld>
  <p:clrMapOvr>
    <a:masterClrMapping/>
  </p:clrMapOvr>
  <p:transition spd="med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246586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Технологични инструменти и средства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1F9971-385E-89F2-F774-C814D3E57B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98873" y="1461201"/>
            <a:ext cx="12198512" cy="4789014"/>
          </a:xfrm>
        </p:spPr>
        <p:txBody>
          <a:bodyPr>
            <a:normAutofit lnSpcReduction="10000"/>
          </a:bodyPr>
          <a:lstStyle/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bg-BG" sz="2200" b="1" dirty="0"/>
              <a:t>Език за програмиране:</a:t>
            </a:r>
            <a:r>
              <a:rPr lang="en-GB" sz="2200" b="1" dirty="0"/>
              <a:t> </a:t>
            </a:r>
            <a:r>
              <a:rPr lang="en-GB" sz="2200" dirty="0"/>
              <a:t>Python 3.11</a:t>
            </a:r>
            <a:endParaRPr lang="bg-BG" sz="2200" dirty="0"/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 err="1"/>
              <a:t>Jupyter</a:t>
            </a:r>
            <a:r>
              <a:rPr lang="en-GB" sz="2200" b="1" dirty="0"/>
              <a:t> Notebook</a:t>
            </a:r>
            <a:endParaRPr lang="bg-BG" sz="2200" b="1" dirty="0"/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bg-BG" sz="2200" b="1" dirty="0"/>
              <a:t>Библиотеки:</a:t>
            </a:r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 err="1"/>
              <a:t>numpy</a:t>
            </a:r>
            <a:r>
              <a:rPr lang="en-GB" sz="2200" dirty="0"/>
              <a:t> </a:t>
            </a:r>
            <a:r>
              <a:rPr lang="bg-BG" sz="2200" dirty="0"/>
              <a:t>– </a:t>
            </a:r>
            <a:r>
              <a:rPr lang="ru-RU" sz="2200" dirty="0"/>
              <a:t>за работа с </a:t>
            </a:r>
            <a:r>
              <a:rPr lang="ru-RU" sz="2200" dirty="0" err="1"/>
              <a:t>големи</a:t>
            </a:r>
            <a:r>
              <a:rPr lang="ru-RU" sz="2200" dirty="0"/>
              <a:t> </a:t>
            </a:r>
            <a:r>
              <a:rPr lang="ru-RU" sz="2200" dirty="0" err="1"/>
              <a:t>масиви</a:t>
            </a:r>
            <a:r>
              <a:rPr lang="ru-RU" sz="2200" dirty="0"/>
              <a:t>, </a:t>
            </a:r>
            <a:r>
              <a:rPr lang="ru-RU" sz="2200" dirty="0" err="1"/>
              <a:t>матрици</a:t>
            </a:r>
            <a:r>
              <a:rPr lang="ru-RU" sz="2200" dirty="0"/>
              <a:t>, </a:t>
            </a:r>
            <a:r>
              <a:rPr lang="ru-RU" sz="2200" dirty="0" err="1"/>
              <a:t>математ</a:t>
            </a:r>
            <a:r>
              <a:rPr lang="ru-RU" sz="2200" dirty="0"/>
              <a:t>. функции и др.</a:t>
            </a:r>
            <a:endParaRPr lang="en-GB" sz="2200" dirty="0"/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/>
              <a:t>pandas</a:t>
            </a:r>
            <a:r>
              <a:rPr lang="bg-BG" sz="2200" dirty="0"/>
              <a:t> – </a:t>
            </a:r>
            <a:r>
              <a:rPr lang="ru-RU" sz="2200" dirty="0"/>
              <a:t>за работа и </a:t>
            </a:r>
            <a:r>
              <a:rPr lang="ru-RU" sz="2200" dirty="0" err="1"/>
              <a:t>манипулиране</a:t>
            </a:r>
            <a:r>
              <a:rPr lang="ru-RU" sz="2200" dirty="0"/>
              <a:t> и </a:t>
            </a:r>
            <a:r>
              <a:rPr lang="ru-RU" sz="2200" dirty="0" err="1"/>
              <a:t>анализиране</a:t>
            </a:r>
            <a:r>
              <a:rPr lang="ru-RU" sz="2200" dirty="0"/>
              <a:t> на </a:t>
            </a:r>
            <a:r>
              <a:rPr lang="ru-RU" sz="2200" dirty="0" err="1"/>
              <a:t>данни</a:t>
            </a:r>
            <a:endParaRPr lang="en-GB" sz="2200" dirty="0"/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/>
              <a:t>seaborn</a:t>
            </a:r>
            <a:r>
              <a:rPr lang="bg-BG" sz="2200" dirty="0"/>
              <a:t> – </a:t>
            </a:r>
            <a:r>
              <a:rPr lang="ru-RU" sz="2200" dirty="0"/>
              <a:t>за визуализация на статистически </a:t>
            </a:r>
            <a:r>
              <a:rPr lang="ru-RU" sz="2200" dirty="0" err="1"/>
              <a:t>данни</a:t>
            </a:r>
            <a:r>
              <a:rPr lang="ru-RU" sz="2200" dirty="0"/>
              <a:t> чрез </a:t>
            </a:r>
            <a:r>
              <a:rPr lang="ru-RU" sz="2200" dirty="0" err="1"/>
              <a:t>различни</a:t>
            </a:r>
            <a:r>
              <a:rPr lang="ru-RU" sz="2200" dirty="0"/>
              <a:t> графики </a:t>
            </a:r>
            <a:endParaRPr lang="en-GB" sz="2200" dirty="0"/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/>
              <a:t>matplotlib</a:t>
            </a:r>
            <a:r>
              <a:rPr lang="bg-BG" sz="2200" dirty="0"/>
              <a:t> – </a:t>
            </a:r>
            <a:r>
              <a:rPr lang="ru-RU" sz="2200" dirty="0" err="1"/>
              <a:t>създаване</a:t>
            </a:r>
            <a:r>
              <a:rPr lang="ru-RU" sz="2200" dirty="0"/>
              <a:t> на </a:t>
            </a:r>
            <a:r>
              <a:rPr lang="ru-RU" sz="2200" dirty="0" err="1"/>
              <a:t>статични</a:t>
            </a:r>
            <a:r>
              <a:rPr lang="ru-RU" sz="2200" dirty="0"/>
              <a:t> и </a:t>
            </a:r>
            <a:r>
              <a:rPr lang="ru-RU" sz="2200" dirty="0" err="1"/>
              <a:t>интерактивни</a:t>
            </a:r>
            <a:r>
              <a:rPr lang="ru-RU" sz="2200" dirty="0"/>
              <a:t> визуализации на </a:t>
            </a:r>
            <a:r>
              <a:rPr lang="ru-RU" sz="2200" dirty="0" err="1"/>
              <a:t>данни</a:t>
            </a:r>
            <a:endParaRPr lang="en-GB" sz="2200" dirty="0"/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 err="1"/>
              <a:t>nltk</a:t>
            </a:r>
            <a:r>
              <a:rPr lang="bg-BG" sz="2200" dirty="0"/>
              <a:t> – </a:t>
            </a:r>
            <a:r>
              <a:rPr lang="ru-RU" sz="2200" dirty="0" err="1"/>
              <a:t>инструменти</a:t>
            </a:r>
            <a:r>
              <a:rPr lang="ru-RU" sz="2200" dirty="0"/>
              <a:t> за обработка на ест. </a:t>
            </a:r>
            <a:r>
              <a:rPr lang="ru-RU" sz="2200" dirty="0" err="1"/>
              <a:t>език</a:t>
            </a:r>
            <a:r>
              <a:rPr lang="ru-RU" sz="2200" dirty="0"/>
              <a:t>, вкл. за анализ на </a:t>
            </a:r>
            <a:r>
              <a:rPr lang="ru-RU" sz="2200" dirty="0" err="1"/>
              <a:t>чувствата</a:t>
            </a:r>
            <a:endParaRPr lang="en-GB" sz="2200" dirty="0"/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 err="1"/>
              <a:t>sklearn</a:t>
            </a:r>
            <a:r>
              <a:rPr lang="bg-BG" sz="2200" dirty="0"/>
              <a:t> – </a:t>
            </a:r>
            <a:r>
              <a:rPr lang="ru-RU" sz="2200" dirty="0"/>
              <a:t>множество </a:t>
            </a:r>
            <a:r>
              <a:rPr lang="ru-RU" sz="2200" dirty="0" err="1"/>
              <a:t>алгоритми</a:t>
            </a:r>
            <a:r>
              <a:rPr lang="ru-RU" sz="2200" dirty="0"/>
              <a:t> за </a:t>
            </a:r>
            <a:r>
              <a:rPr lang="ru-RU" sz="2200" dirty="0" err="1"/>
              <a:t>класификация</a:t>
            </a:r>
            <a:r>
              <a:rPr lang="ru-RU" sz="2200" dirty="0"/>
              <a:t>, </a:t>
            </a:r>
            <a:r>
              <a:rPr lang="ru-RU" sz="2200" dirty="0" err="1"/>
              <a:t>регресия</a:t>
            </a:r>
            <a:r>
              <a:rPr lang="ru-RU" sz="2200" dirty="0"/>
              <a:t> и др.</a:t>
            </a:r>
            <a:endParaRPr lang="en-GB" sz="2200" dirty="0"/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 err="1"/>
              <a:t>scipy</a:t>
            </a:r>
            <a:r>
              <a:rPr lang="bg-BG" sz="2200" dirty="0"/>
              <a:t> – </a:t>
            </a:r>
            <a:r>
              <a:rPr lang="ru-RU" sz="2200" dirty="0"/>
              <a:t>за оптимизация, интеграция на </a:t>
            </a:r>
            <a:r>
              <a:rPr lang="ru-RU" sz="2200" dirty="0" err="1"/>
              <a:t>научни</a:t>
            </a:r>
            <a:r>
              <a:rPr lang="ru-RU" sz="2200" dirty="0"/>
              <a:t> </a:t>
            </a:r>
            <a:r>
              <a:rPr lang="ru-RU" sz="2200" dirty="0" err="1"/>
              <a:t>изчислителни</a:t>
            </a:r>
            <a:r>
              <a:rPr lang="ru-RU" sz="2200" dirty="0"/>
              <a:t> задачи</a:t>
            </a:r>
            <a:endParaRPr lang="en-GB" sz="2200" dirty="0"/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 err="1"/>
              <a:t>tqdm</a:t>
            </a:r>
            <a:r>
              <a:rPr lang="bg-BG" sz="2200" dirty="0"/>
              <a:t> – </a:t>
            </a:r>
            <a:r>
              <a:rPr lang="ru-RU" sz="2200" dirty="0"/>
              <a:t>за </a:t>
            </a:r>
            <a:r>
              <a:rPr lang="ru-RU" sz="2200" dirty="0" err="1"/>
              <a:t>следене</a:t>
            </a:r>
            <a:r>
              <a:rPr lang="ru-RU" sz="2200" dirty="0"/>
              <a:t> на </a:t>
            </a:r>
            <a:r>
              <a:rPr lang="ru-RU" sz="2200" dirty="0" err="1"/>
              <a:t>прогреса</a:t>
            </a:r>
            <a:r>
              <a:rPr lang="ru-RU" sz="2200" dirty="0"/>
              <a:t> чрез визуализация на </a:t>
            </a:r>
            <a:r>
              <a:rPr lang="ru-RU" sz="2200" dirty="0" err="1"/>
              <a:t>съответна</a:t>
            </a:r>
            <a:r>
              <a:rPr lang="ru-RU" sz="2200" dirty="0"/>
              <a:t> лента</a:t>
            </a:r>
            <a:endParaRPr lang="en-GB" sz="2200" dirty="0"/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1" dirty="0"/>
              <a:t>transformers</a:t>
            </a:r>
            <a:r>
              <a:rPr lang="bg-BG" sz="2200" dirty="0"/>
              <a:t> – </a:t>
            </a:r>
            <a:r>
              <a:rPr lang="ru-RU" sz="2200" dirty="0" err="1"/>
              <a:t>предоставя</a:t>
            </a:r>
            <a:r>
              <a:rPr lang="ru-RU" sz="2200" dirty="0"/>
              <a:t> </a:t>
            </a:r>
            <a:r>
              <a:rPr lang="ru-RU" sz="2200" dirty="0" err="1"/>
              <a:t>тренирани</a:t>
            </a:r>
            <a:r>
              <a:rPr lang="ru-RU" sz="2200" dirty="0"/>
              <a:t> модели за </a:t>
            </a:r>
            <a:r>
              <a:rPr lang="ru-RU" sz="2200" dirty="0" err="1"/>
              <a:t>различни</a:t>
            </a:r>
            <a:r>
              <a:rPr lang="ru-RU" sz="2200" dirty="0"/>
              <a:t> цели</a:t>
            </a:r>
            <a:endParaRPr lang="en-GB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508153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58629" y="6468045"/>
            <a:ext cx="2274743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5110859" y="-36663"/>
            <a:ext cx="1970282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Реализация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8395DB0-60D7-3C9B-72F0-B3BACD416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45" y="4120615"/>
            <a:ext cx="2224700" cy="243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905576"/>
      </p:ext>
    </p:extLst>
  </p:cSld>
  <p:clrMapOvr>
    <a:masterClrMapping/>
  </p:clrMapOvr>
  <p:transition spd="med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17275"/>
            <a:ext cx="12172950" cy="1152525"/>
          </a:xfrm>
        </p:spPr>
        <p:txBody>
          <a:bodyPr>
            <a:noAutofit/>
          </a:bodyPr>
          <a:lstStyle/>
          <a:p>
            <a:pPr algn="ctr"/>
            <a:r>
              <a:rPr lang="bg-BG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Резултати: модел с Бернулиев наивен Бейсов класификатор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80444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5106241" y="-27427"/>
            <a:ext cx="19795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Реализация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graph of a positive and negative&#10;&#10;Description automatically generated with medium confidence">
            <a:extLst>
              <a:ext uri="{FF2B5EF4-FFF2-40B4-BE49-F238E27FC236}">
                <a16:creationId xmlns:a16="http://schemas.microsoft.com/office/drawing/2014/main" id="{D2F3E169-7C0F-BC7B-A922-63381FED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77" y="1422403"/>
            <a:ext cx="6006524" cy="4996938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F29538-D436-AB38-99BE-3A507E29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5819"/>
            <a:ext cx="6540913" cy="3390736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24C4A632-B101-48D6-4642-FFB8E201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49" y="1168808"/>
            <a:ext cx="2736851" cy="21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00424"/>
      </p:ext>
    </p:extLst>
  </p:cSld>
  <p:clrMapOvr>
    <a:masterClrMapping/>
  </p:clrMapOvr>
  <p:transition spd="med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17275"/>
            <a:ext cx="12172950" cy="1152525"/>
          </a:xfrm>
        </p:spPr>
        <p:txBody>
          <a:bodyPr>
            <a:noAutofit/>
          </a:bodyPr>
          <a:lstStyle/>
          <a:p>
            <a:pPr algn="ctr"/>
            <a:r>
              <a:rPr lang="bg-BG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Резултати: модел с логистична регресия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80444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45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5106241" y="-27427"/>
            <a:ext cx="19795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Реализация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3E169-7C0F-BC7B-A922-63381FED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311" y="1422403"/>
            <a:ext cx="5751577" cy="4996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29538-D436-AB38-99BE-3A507E29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53" y="3025819"/>
            <a:ext cx="6388007" cy="33907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4A632-B101-48D6-4642-FFB8E201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149" y="1187280"/>
            <a:ext cx="2736851" cy="21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9057"/>
      </p:ext>
    </p:extLst>
  </p:cSld>
  <p:clrMapOvr>
    <a:masterClrMapping/>
  </p:clrMapOvr>
  <p:transition spd="med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17275"/>
            <a:ext cx="12172950" cy="1152525"/>
          </a:xfrm>
        </p:spPr>
        <p:txBody>
          <a:bodyPr>
            <a:noAutofit/>
          </a:bodyPr>
          <a:lstStyle/>
          <a:p>
            <a:pPr algn="ctr"/>
            <a:r>
              <a:rPr lang="bg-BG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Резултати: предварително трениран модел от </a:t>
            </a: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nltk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80444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5106241" y="-27427"/>
            <a:ext cx="19795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Реализация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3E169-7C0F-BC7B-A922-63381FED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311" y="1422403"/>
            <a:ext cx="5751577" cy="4996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29538-D436-AB38-99BE-3A507E29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53" y="3055250"/>
            <a:ext cx="6388007" cy="3331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4A632-B101-48D6-4642-FFB8E201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149" y="1187280"/>
            <a:ext cx="2736850" cy="21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74350"/>
      </p:ext>
    </p:extLst>
  </p:cSld>
  <p:clrMapOvr>
    <a:masterClrMapping/>
  </p:clrMapOvr>
  <p:transition spd="med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17275"/>
            <a:ext cx="12172950" cy="1152525"/>
          </a:xfrm>
        </p:spPr>
        <p:txBody>
          <a:bodyPr>
            <a:noAutofit/>
          </a:bodyPr>
          <a:lstStyle/>
          <a:p>
            <a:pPr algn="ctr"/>
            <a:r>
              <a: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Резултати: предварително трениран модел </a:t>
            </a:r>
            <a:r>
              <a:rPr lang="en-GB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roBERTa</a:t>
            </a:r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Sentiment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80444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77101" y="6468045"/>
            <a:ext cx="223779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5106241" y="-27427"/>
            <a:ext cx="19795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Реализация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3E169-7C0F-BC7B-A922-63381FED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311" y="1662640"/>
            <a:ext cx="5751577" cy="4516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29538-D436-AB38-99BE-3A507E29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53" y="3165416"/>
            <a:ext cx="6388007" cy="3111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C4A632-B101-48D6-4642-FFB8E201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149" y="1187280"/>
            <a:ext cx="2736850" cy="21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61307"/>
      </p:ext>
    </p:extLst>
  </p:cSld>
  <p:clrMapOvr>
    <a:masterClrMapping/>
  </p:clrMapOvr>
  <p:transition spd="med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311238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  <a:endParaRPr lang="en-GB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508153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58629" y="6468045"/>
            <a:ext cx="2274743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5110859" y="-36663"/>
            <a:ext cx="1970282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Реализация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A0819A-B230-8C76-C1C2-C528E14F8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16549"/>
              </p:ext>
            </p:extLst>
          </p:nvPr>
        </p:nvGraphicFramePr>
        <p:xfrm>
          <a:off x="1616364" y="4210333"/>
          <a:ext cx="89592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3164">
                  <a:extLst>
                    <a:ext uri="{9D8B030D-6E8A-4147-A177-3AD203B41FA5}">
                      <a16:colId xmlns:a16="http://schemas.microsoft.com/office/drawing/2014/main" val="1603710430"/>
                    </a:ext>
                  </a:extLst>
                </a:gridCol>
                <a:gridCol w="2616108">
                  <a:extLst>
                    <a:ext uri="{9D8B030D-6E8A-4147-A177-3AD203B41FA5}">
                      <a16:colId xmlns:a16="http://schemas.microsoft.com/office/drawing/2014/main" val="144648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Модел</a:t>
                      </a:r>
                      <a:endParaRPr lang="en-GB" dirty="0"/>
                    </a:p>
                  </a:txBody>
                  <a:tcPr>
                    <a:solidFill>
                      <a:srgbClr val="23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Постигната точност</a:t>
                      </a:r>
                      <a:endParaRPr lang="en-GB" dirty="0"/>
                    </a:p>
                  </a:txBody>
                  <a:tcPr>
                    <a:solidFill>
                      <a:srgbClr val="23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79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модел с Бернулиев наивен Бейсов класификатор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0.7740875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90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модел с логистична регресия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49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предварително трениран модел от </a:t>
                      </a:r>
                      <a:r>
                        <a:rPr lang="en-GB" i="1" dirty="0" err="1"/>
                        <a:t>nltk</a:t>
                      </a:r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0.6605375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8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предварително трениран модел </a:t>
                      </a:r>
                      <a:r>
                        <a:rPr lang="en-GB" i="1" dirty="0" err="1"/>
                        <a:t>roBERTa</a:t>
                      </a:r>
                      <a:r>
                        <a:rPr lang="en-GB" i="1" dirty="0"/>
                        <a:t> Sentiment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0.712625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80735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7B02DE7-9556-88FA-26A7-242E664CE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53"/>
          <a:stretch/>
        </p:blipFill>
        <p:spPr>
          <a:xfrm>
            <a:off x="28286" y="1950351"/>
            <a:ext cx="5402695" cy="172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01D1A-2177-248C-E915-B1C765191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63"/>
          <a:stretch/>
        </p:blipFill>
        <p:spPr>
          <a:xfrm>
            <a:off x="6756540" y="1855100"/>
            <a:ext cx="5421457" cy="19145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B357030-5B07-3E39-9DD1-1D6CEDE02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6" y="559001"/>
            <a:ext cx="1156203" cy="95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CF8BFDF-3DB5-23FA-FC57-64E524B99492}"/>
              </a:ext>
            </a:extLst>
          </p:cNvPr>
          <p:cNvSpPr/>
          <p:nvPr/>
        </p:nvSpPr>
        <p:spPr>
          <a:xfrm>
            <a:off x="5597237" y="2539998"/>
            <a:ext cx="1016000" cy="748145"/>
          </a:xfrm>
          <a:prstGeom prst="rightArrow">
            <a:avLst/>
          </a:prstGeom>
          <a:solidFill>
            <a:srgbClr val="B0DE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427567"/>
      </p:ext>
    </p:extLst>
  </p:cSld>
  <p:clrMapOvr>
    <a:masterClrMapping/>
  </p:clrMapOvr>
  <p:transition spd="med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1DE56-41E5-388C-C0B5-B6CA24D8AF84}"/>
              </a:ext>
            </a:extLst>
          </p:cNvPr>
          <p:cNvSpPr/>
          <p:nvPr/>
        </p:nvSpPr>
        <p:spPr>
          <a:xfrm>
            <a:off x="11640444" y="5624945"/>
            <a:ext cx="62029" cy="637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-3093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Използвани източници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89680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49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5004810" y="6468045"/>
            <a:ext cx="218238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1F9971-385E-89F2-F774-C814D3E57B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1992" y="1174878"/>
            <a:ext cx="12192000" cy="5248036"/>
          </a:xfrm>
        </p:spPr>
        <p:txBody>
          <a:bodyPr>
            <a:normAutofit fontScale="92500" lnSpcReduction="10000"/>
          </a:bodyPr>
          <a:lstStyle/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Йорданова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Станимира, 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Стефанова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Камелия. 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Извличане на знания от неструктурирани данни чрез анализ на мнението на потребители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Сп.: Икономически и социални алтернативи [онлайн]. Бр. 1, 2017. [Прегледан 11.01.2024]. Достъпно от: </a:t>
            </a:r>
            <a:r>
              <a:rPr lang="bg-BG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https://www.unwe.bg/uploads/Alternatives/Stanimira_Alternativi%20br_1_2017_B-2.pdf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Христова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Десислава. 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Learning: 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Метрики за оценка на класификационни модели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онлайн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Прегледан 11.01.2024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Достъпно от: </a:t>
            </a:r>
            <a:r>
              <a:rPr lang="bg-BG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https://expert-bg.org/blog/machine-learning-metriki-za-oczenka-na-klasifikaczionni-modeli/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bg-BG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Classification: ROC Curve and AUC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[online]. [Viewed 11.01.2024]. Available from: </a:t>
            </a:r>
            <a:r>
              <a:rPr lang="en-GB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https://developers.google.com/machine-learning/crash-course/classification/roc-and-auc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Damerau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Indurhkya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Nitin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Handbook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Natural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CRC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Press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23.02.2010.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26. ISBN: 9781420085921  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Dhavale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Shravani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Published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20.01.2013]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Viewed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11.01.2024].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https://www.nitorinfotech.com/blog/top-4-types-of-sentiment-analysis/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[6]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Eisenstein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Jacob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Natural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 Press,13.11.2018.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4. ISBN: 9780262042840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[7]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Goyal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Gunjan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Twitter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Senitment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r>
              <a:rPr lang="bg-BG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bg-BG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Updated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03.12.2023].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Viewed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11.01.2024].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https://www.analyticsvidhya.com/blog/2021/06/twitter-sentiment-analysis-a-nlp-use-case-for-beginners/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[8]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MonkeyLearn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Natural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(NLP):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does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Viewed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11.01.2024].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https://monkeylearn.com/natural-language-processing/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[9] 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Sentiment140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1.6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million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tweets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 [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Viewed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11.01.2024].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https://www.kaggle.com/datasets/kazanova/sentiment140/data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Graphic 14" descr="Paperclip with solid fill">
            <a:extLst>
              <a:ext uri="{FF2B5EF4-FFF2-40B4-BE49-F238E27FC236}">
                <a16:creationId xmlns:a16="http://schemas.microsoft.com/office/drawing/2014/main" id="{014222CE-A373-F7F5-0019-350DC51820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14" y="83930"/>
            <a:ext cx="978477" cy="9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5242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68045"/>
            <a:ext cx="1415789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5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81720" y="6468045"/>
            <a:ext cx="222856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967576" y="-36663"/>
            <a:ext cx="2256848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 err="1">
                <a:solidFill>
                  <a:schemeClr val="bg1"/>
                </a:solidFill>
              </a:rPr>
              <a:t>Уеод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1BE08E-EF7F-F734-3435-3B54D716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27314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296573"/>
      </p:ext>
    </p:extLst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163456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 и задачи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1F9971-385E-89F2-F774-C814D3E57B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7091" y="1119466"/>
            <a:ext cx="11914908" cy="5464245"/>
          </a:xfrm>
        </p:spPr>
        <p:txBody>
          <a:bodyPr>
            <a:normAutofit lnSpcReduction="10000"/>
          </a:bodyPr>
          <a:lstStyle/>
          <a:p>
            <a:pPr algn="just"/>
            <a:r>
              <a:rPr lang="bg-BG" sz="2400" b="1" dirty="0"/>
              <a:t>Цел: </a:t>
            </a:r>
            <a:r>
              <a:rPr lang="ru-RU" sz="2400" dirty="0"/>
              <a:t>да се </a:t>
            </a:r>
            <a:r>
              <a:rPr lang="ru-RU" sz="2400" dirty="0" err="1"/>
              <a:t>направи</a:t>
            </a:r>
            <a:r>
              <a:rPr lang="ru-RU" sz="2400" dirty="0"/>
              <a:t> </a:t>
            </a:r>
            <a:r>
              <a:rPr lang="ru-RU" sz="2400" b="1" dirty="0"/>
              <a:t>сравнение</a:t>
            </a:r>
            <a:r>
              <a:rPr lang="ru-RU" sz="2400" dirty="0"/>
              <a:t> между </a:t>
            </a:r>
            <a:r>
              <a:rPr lang="ru-RU" sz="2400" b="1" dirty="0" err="1"/>
              <a:t>точността</a:t>
            </a:r>
            <a:r>
              <a:rPr lang="ru-RU" sz="2400" dirty="0"/>
              <a:t> на </a:t>
            </a:r>
            <a:r>
              <a:rPr lang="ru-RU" sz="2400" dirty="0" err="1"/>
              <a:t>няколко</a:t>
            </a:r>
            <a:r>
              <a:rPr lang="ru-RU" sz="2400" dirty="0"/>
              <a:t> </a:t>
            </a:r>
            <a:r>
              <a:rPr lang="ru-RU" sz="2400" dirty="0" err="1"/>
              <a:t>модела</a:t>
            </a:r>
            <a:r>
              <a:rPr lang="ru-RU" sz="2400" dirty="0"/>
              <a:t> за </a:t>
            </a:r>
            <a:r>
              <a:rPr lang="ru-RU" sz="2400" dirty="0" err="1"/>
              <a:t>извършване</a:t>
            </a:r>
            <a:r>
              <a:rPr lang="ru-RU" sz="2400" dirty="0"/>
              <a:t> на </a:t>
            </a:r>
            <a:r>
              <a:rPr lang="ru-RU" sz="2400" b="1" dirty="0"/>
              <a:t>анализ на чувства</a:t>
            </a:r>
            <a:r>
              <a:rPr lang="ru-RU" sz="2400" dirty="0"/>
              <a:t>, </a:t>
            </a:r>
            <a:r>
              <a:rPr lang="ru-RU" sz="2400" dirty="0" err="1"/>
              <a:t>поставени</a:t>
            </a:r>
            <a:r>
              <a:rPr lang="ru-RU" sz="2400" dirty="0"/>
              <a:t> в </a:t>
            </a:r>
            <a:r>
              <a:rPr lang="ru-RU" sz="2400" b="1" dirty="0"/>
              <a:t>конкретен </a:t>
            </a:r>
            <a:r>
              <a:rPr lang="ru-RU" sz="2400" b="1" dirty="0" err="1"/>
              <a:t>домейн</a:t>
            </a:r>
            <a:r>
              <a:rPr lang="ru-RU" sz="2400" b="1" dirty="0"/>
              <a:t> </a:t>
            </a:r>
            <a:r>
              <a:rPr lang="ru-RU" sz="2400" dirty="0"/>
              <a:t>– </a:t>
            </a:r>
            <a:r>
              <a:rPr lang="ru-RU" sz="2400" dirty="0" err="1"/>
              <a:t>комуникация</a:t>
            </a:r>
            <a:r>
              <a:rPr lang="ru-RU" sz="2400" dirty="0"/>
              <a:t> чрез </a:t>
            </a:r>
            <a:r>
              <a:rPr lang="ru-RU" sz="2400" dirty="0" err="1"/>
              <a:t>социалните</a:t>
            </a:r>
            <a:r>
              <a:rPr lang="ru-RU" sz="2400" dirty="0"/>
              <a:t> мрежи и </a:t>
            </a:r>
            <a:r>
              <a:rPr lang="ru-RU" sz="2400" dirty="0" err="1"/>
              <a:t>по-конкретно</a:t>
            </a:r>
            <a:r>
              <a:rPr lang="ru-RU" sz="2400" dirty="0"/>
              <a:t> чрез </a:t>
            </a:r>
            <a:r>
              <a:rPr lang="ru-RU" sz="2400" dirty="0" err="1"/>
              <a:t>съобщения</a:t>
            </a:r>
            <a:r>
              <a:rPr lang="ru-RU" sz="2400" dirty="0"/>
              <a:t> в </a:t>
            </a:r>
            <a:r>
              <a:rPr lang="ru-RU" sz="2400" i="1" dirty="0" err="1"/>
              <a:t>Tweeter</a:t>
            </a:r>
            <a:endParaRPr lang="ru-RU" sz="2400" i="1" dirty="0"/>
          </a:p>
          <a:p>
            <a:pPr algn="just"/>
            <a:r>
              <a:rPr lang="ru-RU" sz="2400" b="1" dirty="0"/>
              <a:t>Задачи: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Намиране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данни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върху които ще се обучава модела, и тяхната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обработка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за по-лесното им разбиране от машина </a:t>
            </a:r>
            <a:endParaRPr lang="en-GB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Трениране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собствени модели 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чрез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бернулиев наивен бейсов класификатор 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логистична регресия 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върху конкретно избрано множество от данни, което е преминало през предварителна обработка</a:t>
            </a:r>
            <a:endParaRPr lang="en-GB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Дефиниране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метрики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за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оценка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на моделите – точност </a:t>
            </a:r>
            <a:r>
              <a:rPr lang="en-GB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  <a:r>
              <a:rPr lang="en-GB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класификационен доклад </a:t>
            </a:r>
            <a:r>
              <a:rPr lang="en-GB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classification report</a:t>
            </a:r>
            <a:r>
              <a:rPr lang="en-GB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матрица на объркване (</a:t>
            </a:r>
            <a:r>
              <a:rPr lang="en-GB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confusion matrix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GB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ROC 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крива (</a:t>
            </a:r>
            <a:r>
              <a:rPr lang="en-GB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ROC curve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Интегриране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готови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модели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с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общо предназначение 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nltk</a:t>
            </a:r>
            <a:r>
              <a:rPr lang="en-GB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– Sentiment Intensity Analyzer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и такива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специфични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за домейна 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transformers – Twitter </a:t>
            </a:r>
            <a:r>
              <a:rPr lang="en-GB" sz="1800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roBERTa</a:t>
            </a:r>
            <a:r>
              <a:rPr lang="en-GB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Sentiment Analyzer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Извършване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оценка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на моделите спрямо дефинираните метрики</a:t>
            </a:r>
            <a:endParaRPr lang="en-GB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Анализ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сравнение</a:t>
            </a:r>
            <a:r>
              <a:rPr lang="bg-BG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на получените </a:t>
            </a:r>
            <a:r>
              <a:rPr lang="bg-BG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резултати</a:t>
            </a:r>
            <a:endParaRPr lang="bg-BG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71208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5004810" y="6468045"/>
            <a:ext cx="2182380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4972195" y="-36663"/>
            <a:ext cx="2247611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600" b="1" dirty="0">
                <a:solidFill>
                  <a:schemeClr val="bg1"/>
                </a:solidFill>
              </a:rPr>
              <a:t>Увод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269747"/>
      </p:ext>
    </p:extLst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3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0250" y="4491694"/>
            <a:ext cx="11334024" cy="14085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bg-BG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Преглед на подходите за решение</a:t>
            </a:r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8FBC30-626B-3014-63AD-9FF89C0F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1" b="5830"/>
          <a:stretch/>
        </p:blipFill>
        <p:spPr bwMode="auto">
          <a:xfrm>
            <a:off x="-3048" y="-772658"/>
            <a:ext cx="12192000" cy="556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21865D-18B5-CCE4-F925-CDFA0AE49793}"/>
              </a:ext>
            </a:extLst>
          </p:cNvPr>
          <p:cNvSpPr txBox="1">
            <a:spLocks/>
          </p:cNvSpPr>
          <p:nvPr/>
        </p:nvSpPr>
        <p:spPr>
          <a:xfrm>
            <a:off x="3948373" y="5581926"/>
            <a:ext cx="7559422" cy="1408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“Simplicity is prerequisite for reliability.” </a:t>
            </a:r>
          </a:p>
          <a:p>
            <a:pPr algn="r"/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GB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Edsger</a:t>
            </a:r>
            <a:r>
              <a:rPr lang="en-GB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Dijkstra)</a:t>
            </a:r>
            <a:endParaRPr lang="bg-BG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6100822"/>
      </p:ext>
    </p:extLst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459020"/>
            <a:ext cx="12172950" cy="1152525"/>
          </a:xfrm>
        </p:spPr>
        <p:txBody>
          <a:bodyPr>
            <a:normAutofit fontScale="90000"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Подходи за решение на задачата за анализ на </a:t>
            </a:r>
            <a:b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чувствата и мненията на потребители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1F9971-385E-89F2-F774-C814D3E57B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6512" y="1913783"/>
            <a:ext cx="12198512" cy="3073853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b="1" dirty="0"/>
              <a:t>От машинното самообучение</a:t>
            </a:r>
            <a:r>
              <a:rPr lang="bg-BG" dirty="0"/>
              <a:t> – учене с учител и без учител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b="1" dirty="0"/>
              <a:t>Чрез лексикони</a:t>
            </a:r>
            <a:r>
              <a:rPr lang="bg-BG" dirty="0"/>
              <a:t> – автоматично извършване на анализ на мнението въз основа на речници с предварително зададена оценка на думите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b="1" dirty="0"/>
              <a:t>Хибриден</a:t>
            </a:r>
            <a:r>
              <a:rPr lang="bg-BG" dirty="0"/>
              <a:t> – комбинира действията, базирани на правила, и автоматичния подход, базиран на машинно самообучение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5" y="6458809"/>
            <a:ext cx="1406553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90956" y="6468045"/>
            <a:ext cx="221008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5046418" y="-27427"/>
            <a:ext cx="2099165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Подходи за решение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Understanding Sentiment Analysis in NLP - Analytics vidhya">
            <a:extLst>
              <a:ext uri="{FF2B5EF4-FFF2-40B4-BE49-F238E27FC236}">
                <a16:creationId xmlns:a16="http://schemas.microsoft.com/office/drawing/2014/main" id="{4E64CA52-2947-FF5B-8121-CFDA70B1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17" y="4207798"/>
            <a:ext cx="3809366" cy="20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3964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FF-6D87-1CF0-F0EB-F74BF8C16A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" y="89565"/>
            <a:ext cx="12172950" cy="1152525"/>
          </a:xfrm>
        </p:spPr>
        <p:txBody>
          <a:bodyPr>
            <a:normAutofit/>
          </a:bodyPr>
          <a:lstStyle/>
          <a:p>
            <a:pPr algn="ctr"/>
            <a:r>
              <a:rPr lang="bg-BG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на мненията, базиран на правила</a:t>
            </a:r>
            <a:endParaRPr lang="en-GB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7DEC-1444-CBA3-E1B4-FE19BCADA388}"/>
              </a:ext>
            </a:extLst>
          </p:cNvPr>
          <p:cNvSpPr/>
          <p:nvPr/>
        </p:nvSpPr>
        <p:spPr>
          <a:xfrm>
            <a:off x="0" y="6441385"/>
            <a:ext cx="12192000" cy="4166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7B1D1-4FD8-611A-2706-406999C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56" y="6468045"/>
            <a:ext cx="1425026" cy="365125"/>
          </a:xfrm>
        </p:spPr>
        <p:txBody>
          <a:bodyPr/>
          <a:lstStyle/>
          <a:p>
            <a:fld id="{99A7733F-AFCD-4A45-A7AE-1108E2CE274B}" type="datetime1">
              <a:rPr lang="bg-BG" sz="1600" b="1" smtClean="0">
                <a:solidFill>
                  <a:schemeClr val="bg1"/>
                </a:solidFill>
              </a:rPr>
              <a:t>24.1.2024 г.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223F64-3D13-BD9B-55FE-306C163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474756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z="1600" smtClean="0">
                <a:solidFill>
                  <a:schemeClr val="bg1"/>
                </a:solidFill>
              </a:rPr>
              <a:t>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AF327AD1-950F-35F8-945D-681513DBBBCE}"/>
              </a:ext>
            </a:extLst>
          </p:cNvPr>
          <p:cNvSpPr txBox="1">
            <a:spLocks/>
          </p:cNvSpPr>
          <p:nvPr/>
        </p:nvSpPr>
        <p:spPr>
          <a:xfrm>
            <a:off x="4995574" y="6468045"/>
            <a:ext cx="2200852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Интелигентни системи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65C21-EF38-3519-4CBA-9BADF1BCA2B5}"/>
              </a:ext>
            </a:extLst>
          </p:cNvPr>
          <p:cNvSpPr/>
          <p:nvPr/>
        </p:nvSpPr>
        <p:spPr>
          <a:xfrm>
            <a:off x="0" y="2485"/>
            <a:ext cx="12192000" cy="31241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0839CF26-3408-1AE1-C503-FE9F1930CF95}"/>
              </a:ext>
            </a:extLst>
          </p:cNvPr>
          <p:cNvSpPr txBox="1">
            <a:spLocks/>
          </p:cNvSpPr>
          <p:nvPr/>
        </p:nvSpPr>
        <p:spPr>
          <a:xfrm>
            <a:off x="5051036" y="-18191"/>
            <a:ext cx="208992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600" b="1" dirty="0">
                <a:solidFill>
                  <a:schemeClr val="bg1"/>
                </a:solidFill>
              </a:rPr>
              <a:t>Подходи за решение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18D5D9-6661-3F7C-0AFB-1BB64957B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31980"/>
              </p:ext>
            </p:extLst>
          </p:nvPr>
        </p:nvGraphicFramePr>
        <p:xfrm>
          <a:off x="212436" y="1070663"/>
          <a:ext cx="11684002" cy="5346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862">
                  <a:extLst>
                    <a:ext uri="{9D8B030D-6E8A-4147-A177-3AD203B41FA5}">
                      <a16:colId xmlns:a16="http://schemas.microsoft.com/office/drawing/2014/main" val="547916778"/>
                    </a:ext>
                  </a:extLst>
                </a:gridCol>
                <a:gridCol w="7814140">
                  <a:extLst>
                    <a:ext uri="{9D8B030D-6E8A-4147-A177-3AD203B41FA5}">
                      <a16:colId xmlns:a16="http://schemas.microsoft.com/office/drawing/2014/main" val="3128195812"/>
                    </a:ext>
                  </a:extLst>
                </a:gridCol>
              </a:tblGrid>
              <a:tr h="376387">
                <a:tc>
                  <a:txBody>
                    <a:bodyPr/>
                    <a:lstStyle/>
                    <a:p>
                      <a:pPr algn="ctr"/>
                      <a:r>
                        <a:rPr lang="bg-BG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Техника (правило)</a:t>
                      </a:r>
                      <a:endParaRPr lang="en-GB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23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Описание</a:t>
                      </a:r>
                      <a:endParaRPr lang="en-GB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23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535346"/>
                  </a:ext>
                </a:extLst>
              </a:tr>
              <a:tr h="376387">
                <a:tc>
                  <a:txBody>
                    <a:bodyPr/>
                    <a:lstStyle/>
                    <a:p>
                      <a:pPr algn="ctr"/>
                      <a:r>
                        <a:rPr lang="bg-BG" sz="1600" b="1" dirty="0" err="1"/>
                        <a:t>Лематизация</a:t>
                      </a:r>
                      <a:r>
                        <a:rPr lang="bg-BG" sz="1600" b="1" dirty="0"/>
                        <a:t> (</a:t>
                      </a:r>
                      <a:r>
                        <a:rPr lang="en-GB" sz="1600" b="1" dirty="0"/>
                        <a:t>Lemmatisation</a:t>
                      </a:r>
                      <a:r>
                        <a:rPr lang="bg-BG" sz="1600" b="1" dirty="0"/>
                        <a:t>)</a:t>
                      </a:r>
                      <a:endParaRPr lang="en-GB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/>
                        <a:t>Групиране на различните части на една дума в лема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335498"/>
                  </a:ext>
                </a:extLst>
              </a:tr>
              <a:tr h="742462">
                <a:tc>
                  <a:txBody>
                    <a:bodyPr/>
                    <a:lstStyle/>
                    <a:p>
                      <a:pPr algn="ctr"/>
                      <a:r>
                        <a:rPr lang="bg-BG" sz="1600" b="1" dirty="0" err="1"/>
                        <a:t>Стеминг</a:t>
                      </a:r>
                      <a:r>
                        <a:rPr lang="bg-BG" sz="1600" b="1" dirty="0"/>
                        <a:t> (</a:t>
                      </a:r>
                      <a:r>
                        <a:rPr lang="en-GB" sz="1600" b="1" dirty="0"/>
                        <a:t>Stemming</a:t>
                      </a:r>
                      <a:r>
                        <a:rPr lang="bg-BG" sz="1600" b="1" dirty="0"/>
                        <a:t>)</a:t>
                      </a:r>
                      <a:endParaRPr lang="en-GB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/>
                        <a:t>Съкращаване на думата до нейния корен, което намалява размера на речника от думи в документа и подобрява резултатите, особено при по-малки множества от данни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271683"/>
                  </a:ext>
                </a:extLst>
              </a:tr>
              <a:tr h="525911">
                <a:tc>
                  <a:txBody>
                    <a:bodyPr/>
                    <a:lstStyle/>
                    <a:p>
                      <a:pPr algn="ctr"/>
                      <a:r>
                        <a:rPr lang="bg-BG" sz="1600" b="1" dirty="0"/>
                        <a:t>Разделяне на текста на графични думи и пунктуационни знаци (</a:t>
                      </a:r>
                      <a:r>
                        <a:rPr lang="en-GB" sz="1600" b="1" dirty="0"/>
                        <a:t>Tokenisation</a:t>
                      </a:r>
                      <a:r>
                        <a:rPr lang="bg-BG" sz="1600" b="1" dirty="0"/>
                        <a:t>)</a:t>
                      </a:r>
                      <a:endParaRPr lang="en-GB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/>
                        <a:t>Разделяне на текста на съставните му думи и пунктуационни знаци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705686"/>
                  </a:ext>
                </a:extLst>
              </a:tr>
              <a:tr h="525911">
                <a:tc>
                  <a:txBody>
                    <a:bodyPr/>
                    <a:lstStyle/>
                    <a:p>
                      <a:pPr algn="ctr"/>
                      <a:r>
                        <a:rPr lang="bg-BG" sz="1600" b="1" dirty="0"/>
                        <a:t>Стоп думи или „шумови“ думи </a:t>
                      </a:r>
                      <a:r>
                        <a:rPr lang="en-GB" sz="1600" b="1" dirty="0"/>
                        <a:t>(</a:t>
                      </a:r>
                      <a:r>
                        <a:rPr lang="en-GB" sz="1600" b="1" dirty="0" err="1"/>
                        <a:t>Stopwords</a:t>
                      </a:r>
                      <a:r>
                        <a:rPr lang="en-GB" sz="16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/>
                        <a:t>Премахване на думи, които не носят важно значение </a:t>
                      </a:r>
                      <a:br>
                        <a:rPr lang="en-GB" sz="1600" dirty="0"/>
                      </a:br>
                      <a:r>
                        <a:rPr lang="bg-BG" sz="1600" dirty="0"/>
                        <a:t>(цифри, знаци, местоимения, предлози и др.)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6706"/>
                  </a:ext>
                </a:extLst>
              </a:tr>
              <a:tr h="376387">
                <a:tc>
                  <a:txBody>
                    <a:bodyPr/>
                    <a:lstStyle/>
                    <a:p>
                      <a:pPr algn="ctr"/>
                      <a:r>
                        <a:rPr lang="bg-BG" sz="1600" b="1" dirty="0"/>
                        <a:t>Филтриране на думи (</a:t>
                      </a:r>
                      <a:r>
                        <a:rPr lang="en-GB" sz="1600" b="1" dirty="0"/>
                        <a:t>Filtering Tokens</a:t>
                      </a:r>
                      <a:r>
                        <a:rPr lang="bg-BG" sz="1600" b="1" dirty="0"/>
                        <a:t>)</a:t>
                      </a:r>
                      <a:endParaRPr lang="en-GB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/>
                        <a:t>Филтриране на думите по различни критерии (напр. дължина на думата)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199774"/>
                  </a:ext>
                </a:extLst>
              </a:tr>
              <a:tr h="525911">
                <a:tc>
                  <a:txBody>
                    <a:bodyPr/>
                    <a:lstStyle/>
                    <a:p>
                      <a:pPr algn="ctr"/>
                      <a:r>
                        <a:rPr lang="bg-BG" sz="1600" b="1" dirty="0"/>
                        <a:t>Трансформиране на думи </a:t>
                      </a:r>
                      <a:br>
                        <a:rPr lang="en-GB" sz="1600" b="1" dirty="0"/>
                      </a:br>
                      <a:r>
                        <a:rPr lang="bg-BG" sz="1600" b="1" dirty="0"/>
                        <a:t>(</a:t>
                      </a:r>
                      <a:r>
                        <a:rPr lang="en-GB" sz="1600" b="1" dirty="0"/>
                        <a:t>Transforming Tokens</a:t>
                      </a:r>
                      <a:r>
                        <a:rPr lang="bg-BG" sz="1600" b="1" dirty="0"/>
                        <a:t>)</a:t>
                      </a:r>
                      <a:endParaRPr lang="en-GB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/>
                        <a:t>Трансформиране на думите </a:t>
                      </a:r>
                      <a:br>
                        <a:rPr lang="en-GB" sz="1600" dirty="0"/>
                      </a:br>
                      <a:r>
                        <a:rPr lang="bg-BG" sz="1600" dirty="0"/>
                        <a:t>(напр. превръщане на главните букви в малки)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629251"/>
                  </a:ext>
                </a:extLst>
              </a:tr>
              <a:tr h="525911">
                <a:tc>
                  <a:txBody>
                    <a:bodyPr/>
                    <a:lstStyle/>
                    <a:p>
                      <a:pPr algn="ctr"/>
                      <a:r>
                        <a:rPr lang="bg-BG" sz="1600" b="1" dirty="0"/>
                        <a:t>Автоматичен морфологичен анализ </a:t>
                      </a:r>
                      <a:br>
                        <a:rPr lang="bg-BG" sz="1600" b="1" dirty="0"/>
                      </a:br>
                      <a:r>
                        <a:rPr lang="bg-BG" sz="1600" b="1" dirty="0"/>
                        <a:t>(</a:t>
                      </a:r>
                      <a:r>
                        <a:rPr lang="en-GB" sz="1600" b="1" dirty="0"/>
                        <a:t>Part-Of-Speech Tagging</a:t>
                      </a:r>
                      <a:r>
                        <a:rPr lang="bg-BG" sz="1600" b="1" dirty="0"/>
                        <a:t>)</a:t>
                      </a:r>
                      <a:endParaRPr lang="en-GB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/>
                        <a:t>Маркиране на частите на речта в изречението съществителни, глаголи, наречия, съюзи и др.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292638"/>
                  </a:ext>
                </a:extLst>
              </a:tr>
              <a:tr h="525911">
                <a:tc>
                  <a:txBody>
                    <a:bodyPr/>
                    <a:lstStyle/>
                    <a:p>
                      <a:pPr algn="ctr"/>
                      <a:r>
                        <a:rPr lang="bg-BG" sz="1600" b="1" dirty="0"/>
                        <a:t>Автоматичен синтактичен анализ (</a:t>
                      </a:r>
                      <a:r>
                        <a:rPr lang="en-GB" sz="1600" b="1" dirty="0"/>
                        <a:t>Parsing</a:t>
                      </a:r>
                      <a:r>
                        <a:rPr lang="bg-BG" sz="1600" b="1" dirty="0"/>
                        <a:t>)</a:t>
                      </a:r>
                      <a:endParaRPr lang="en-GB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/>
                        <a:t>Генерира дърво на връзките между думите в изречението (синтактично дърво)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677922"/>
                  </a:ext>
                </a:extLst>
              </a:tr>
              <a:tr h="376387">
                <a:tc>
                  <a:txBody>
                    <a:bodyPr/>
                    <a:lstStyle/>
                    <a:p>
                      <a:pPr algn="ctr"/>
                      <a:r>
                        <a:rPr lang="bg-BG" sz="1600" b="1" dirty="0"/>
                        <a:t>Многозначност </a:t>
                      </a:r>
                      <a:br>
                        <a:rPr lang="en-GB" sz="1600" b="1" dirty="0"/>
                      </a:br>
                      <a:r>
                        <a:rPr lang="bg-BG" sz="1600" b="1" dirty="0"/>
                        <a:t>(</a:t>
                      </a:r>
                      <a:r>
                        <a:rPr lang="en-GB" sz="1600" b="1" dirty="0"/>
                        <a:t>Word Sense Disambiguation</a:t>
                      </a:r>
                      <a:r>
                        <a:rPr lang="bg-BG" sz="1600" b="1" dirty="0"/>
                        <a:t>)</a:t>
                      </a:r>
                      <a:endParaRPr lang="en-GB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600" dirty="0"/>
                        <a:t>Техники за отстраняване на многозначността на думите или фразите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14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122312"/>
      </p:ext>
    </p:extLst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BevelVTI">
  <a:themeElements>
    <a:clrScheme name="AnalogousFromRegularSeedLeftStep">
      <a:dk1>
        <a:srgbClr val="000000"/>
      </a:dk1>
      <a:lt1>
        <a:srgbClr val="FFFFFF"/>
      </a:lt1>
      <a:dk2>
        <a:srgbClr val="203835"/>
      </a:dk2>
      <a:lt2>
        <a:srgbClr val="E8E4E2"/>
      </a:lt2>
      <a:accent1>
        <a:srgbClr val="49A3C7"/>
      </a:accent1>
      <a:accent2>
        <a:srgbClr val="36B1A1"/>
      </a:accent2>
      <a:accent3>
        <a:srgbClr val="43B577"/>
      </a:accent3>
      <a:accent4>
        <a:srgbClr val="37B53C"/>
      </a:accent4>
      <a:accent5>
        <a:srgbClr val="6CB241"/>
      </a:accent5>
      <a:accent6>
        <a:srgbClr val="93AB34"/>
      </a:accent6>
      <a:hlink>
        <a:srgbClr val="BF643F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2548</TotalTime>
  <Words>2834</Words>
  <Application>Microsoft Office PowerPoint</Application>
  <PresentationFormat>Widescreen</PresentationFormat>
  <Paragraphs>544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Bierstadt</vt:lpstr>
      <vt:lpstr>Calibri</vt:lpstr>
      <vt:lpstr>Calibri Light</vt:lpstr>
      <vt:lpstr>Courier New</vt:lpstr>
      <vt:lpstr>Roboto Condensed</vt:lpstr>
      <vt:lpstr>Roboto Slab ExtraBold</vt:lpstr>
      <vt:lpstr>Times New Roman</vt:lpstr>
      <vt:lpstr>BevelVTI</vt:lpstr>
      <vt:lpstr>Office Theme</vt:lpstr>
      <vt:lpstr>Сравнение между модели за анализ на чувствата, специфични за домейна и с общо предназначение, върху данни от Tweeter</vt:lpstr>
      <vt:lpstr>Съдържание</vt:lpstr>
      <vt:lpstr>I. Увод</vt:lpstr>
      <vt:lpstr>Обработка на естествен език (Natural Language Processing)</vt:lpstr>
      <vt:lpstr>PowerPoint Presentation</vt:lpstr>
      <vt:lpstr>Цел и задачи</vt:lpstr>
      <vt:lpstr>II. Преглед на подходите за решение</vt:lpstr>
      <vt:lpstr>Подходи за решение на задачата за анализ на  чувствата и мненията на потребители</vt:lpstr>
      <vt:lpstr>Анализ на мненията, базиран на правила</vt:lpstr>
      <vt:lpstr>Автоматичен анализ на чувствата</vt:lpstr>
      <vt:lpstr>III. Проектиране</vt:lpstr>
      <vt:lpstr>Модел на данните</vt:lpstr>
      <vt:lpstr>Предварителна обработка на данните</vt:lpstr>
      <vt:lpstr>Селекция на данните</vt:lpstr>
      <vt:lpstr>Предварителна обработка на данните</vt:lpstr>
      <vt:lpstr>Трансформиране на полета</vt:lpstr>
      <vt:lpstr>Предварителна обработка на данните</vt:lpstr>
      <vt:lpstr>Сегрегация на данни</vt:lpstr>
      <vt:lpstr>Предварителна обработка на данните</vt:lpstr>
      <vt:lpstr>Извадка от данните</vt:lpstr>
      <vt:lpstr>Предварителна обработка на данните</vt:lpstr>
      <vt:lpstr>Обединяване на данните</vt:lpstr>
      <vt:lpstr>Предварителна обработка на данните</vt:lpstr>
      <vt:lpstr>Преминаване към малки букви</vt:lpstr>
      <vt:lpstr>Предварителна обработка на данните</vt:lpstr>
      <vt:lpstr>Премахване на „шумови“ думи</vt:lpstr>
      <vt:lpstr>Предварителна обработка на данните</vt:lpstr>
      <vt:lpstr>Премахване на URL адреси</vt:lpstr>
      <vt:lpstr>Предварителна обработка на данните</vt:lpstr>
      <vt:lpstr>Премахване на пунктуация</vt:lpstr>
      <vt:lpstr>Предварителна обработка на данните</vt:lpstr>
      <vt:lpstr>Премахване на повтарящи се символи</vt:lpstr>
      <vt:lpstr>Предварителна обработка на данните</vt:lpstr>
      <vt:lpstr>Премахване на числа</vt:lpstr>
      <vt:lpstr>Предварителна обработка на данните</vt:lpstr>
      <vt:lpstr>Разделяне на текста на графични думи</vt:lpstr>
      <vt:lpstr>Предварителна обработка на данните</vt:lpstr>
      <vt:lpstr>Стеминг – премахване на окончания</vt:lpstr>
      <vt:lpstr>Предварителна обработка на данните</vt:lpstr>
      <vt:lpstr>Лематизация</vt:lpstr>
      <vt:lpstr>Метрики за оценка на моделите</vt:lpstr>
      <vt:lpstr>IV. Реализация</vt:lpstr>
      <vt:lpstr>Технологични инструменти и средства</vt:lpstr>
      <vt:lpstr>Резултати: модел с Бернулиев наивен Бейсов класификатор</vt:lpstr>
      <vt:lpstr>Резултати: модел с логистична регресия</vt:lpstr>
      <vt:lpstr>Резултати: предварително трениран модел от nltk</vt:lpstr>
      <vt:lpstr>Резултати: предварително трениран модел roBERTa Sentiment Analysis</vt:lpstr>
      <vt:lpstr>Заключение</vt:lpstr>
      <vt:lpstr>Използвани източници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на мненията (Sentiment Analysis)</dc:title>
  <dc:creator>Стефан Димитров Велев</dc:creator>
  <cp:lastModifiedBy>Стефан Димитров Велев</cp:lastModifiedBy>
  <cp:revision>95</cp:revision>
  <dcterms:created xsi:type="dcterms:W3CDTF">2023-12-07T11:52:04Z</dcterms:created>
  <dcterms:modified xsi:type="dcterms:W3CDTF">2024-01-24T19:48:21Z</dcterms:modified>
</cp:coreProperties>
</file>